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9"/>
  </p:notesMasterIdLst>
  <p:handoutMasterIdLst>
    <p:handoutMasterId r:id="rId30"/>
  </p:handoutMasterIdLst>
  <p:sldIdLst>
    <p:sldId id="274" r:id="rId2"/>
    <p:sldId id="318" r:id="rId3"/>
    <p:sldId id="333" r:id="rId4"/>
    <p:sldId id="292" r:id="rId5"/>
    <p:sldId id="315" r:id="rId6"/>
    <p:sldId id="322" r:id="rId7"/>
    <p:sldId id="329" r:id="rId8"/>
    <p:sldId id="324" r:id="rId9"/>
    <p:sldId id="325" r:id="rId10"/>
    <p:sldId id="327" r:id="rId11"/>
    <p:sldId id="328" r:id="rId12"/>
    <p:sldId id="293" r:id="rId13"/>
    <p:sldId id="297" r:id="rId14"/>
    <p:sldId id="298" r:id="rId15"/>
    <p:sldId id="299" r:id="rId16"/>
    <p:sldId id="321" r:id="rId17"/>
    <p:sldId id="302" r:id="rId18"/>
    <p:sldId id="332" r:id="rId19"/>
    <p:sldId id="304" r:id="rId20"/>
    <p:sldId id="305" r:id="rId21"/>
    <p:sldId id="317" r:id="rId22"/>
    <p:sldId id="334" r:id="rId23"/>
    <p:sldId id="335" r:id="rId24"/>
    <p:sldId id="310" r:id="rId25"/>
    <p:sldId id="312" r:id="rId26"/>
    <p:sldId id="311" r:id="rId27"/>
    <p:sldId id="331"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varScale="1">
        <p:scale>
          <a:sx n="106" d="100"/>
          <a:sy n="106" d="100"/>
        </p:scale>
        <p:origin x="-9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r>
              <a:rPr lang="en-US"/>
              <a:t>Helen Marlo, Ph.D.</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0D7E4AD-0BF2-6949-BD70-D4FFE8DC56D6}" type="datetime1">
              <a:rPr lang="en-US"/>
              <a:pPr>
                <a:defRPr/>
              </a:pPr>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2DFC5E5-539E-4F47-B00B-FF92FD16D64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58415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r>
              <a:rPr lang="en-US"/>
              <a:t>Helen Marlo, Ph.D.</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F498FD8-2571-A149-85F8-F4FF4C20D6E1}" type="datetime1">
              <a:rPr lang="en-US"/>
              <a:pPr>
                <a:defRPr/>
              </a:pPr>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9E17D07-92FB-2F42-AB05-E9DA0EDF9C4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39114"/>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ea typeface="+mn-ea"/>
              <a:cs typeface="+mn-cs"/>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2A6163-9B7F-A541-8C87-1CE861D8DD7D}" type="slidenum">
              <a:rPr lang="en-US" sz="1200"/>
              <a:pPr eaLnBrk="1" hangingPunct="1"/>
              <a:t>7</a:t>
            </a:fld>
            <a:endParaRPr lang="en-US" sz="1200"/>
          </a:p>
        </p:txBody>
      </p:sp>
      <p:sp>
        <p:nvSpPr>
          <p:cNvPr id="39940"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C99B51-E062-AB43-AEBC-F1F7EE745FA2}" type="slidenum">
              <a:rPr lang="en-US" sz="1200"/>
              <a:pPr eaLnBrk="1" hangingPunct="1"/>
              <a:t>8</a:t>
            </a:fld>
            <a:endParaRPr lang="en-US" sz="1200"/>
          </a:p>
        </p:txBody>
      </p:sp>
      <p:sp>
        <p:nvSpPr>
          <p:cNvPr id="35844"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 name="Notes Placeholder 2"/>
          <p:cNvSpPr>
            <a:spLocks noGrp="1"/>
          </p:cNvSpPr>
          <p:nvPr>
            <p:ph type="body" idx="1"/>
          </p:nvPr>
        </p:nvSpPr>
        <p:spPr/>
        <p:txBody>
          <a:bodyPr>
            <a:normAutofit fontScale="92500" lnSpcReduction="20000"/>
          </a:bodyPr>
          <a:lstStyle/>
          <a:p>
            <a:pPr lvl="1" eaLnBrk="1" fontAlgn="auto" hangingPunct="1">
              <a:spcBef>
                <a:spcPts val="0"/>
              </a:spcBef>
              <a:spcAft>
                <a:spcPts val="0"/>
              </a:spcAft>
              <a:defRPr/>
            </a:pPr>
            <a:endParaRPr lang="en-US" dirty="0" smtClean="0">
              <a:ea typeface="+mn-ea"/>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51EB7F-B8A3-AB49-BDD9-D18B607DBE23}" type="slidenum">
              <a:rPr lang="en-US" sz="1200"/>
              <a:pPr eaLnBrk="1" hangingPunct="1"/>
              <a:t>9</a:t>
            </a:fld>
            <a:endParaRPr lang="en-US" sz="1200"/>
          </a:p>
        </p:txBody>
      </p:sp>
      <p:sp>
        <p:nvSpPr>
          <p:cNvPr id="37892"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D305FC-C7CF-3B4B-A0FD-2ABF00F45769}" type="slidenum">
              <a:rPr lang="en-US" sz="1200"/>
              <a:pPr eaLnBrk="1" hangingPunct="1"/>
              <a:t>16</a:t>
            </a:fld>
            <a:endParaRPr lang="en-US" sz="1200"/>
          </a:p>
        </p:txBody>
      </p:sp>
      <p:sp>
        <p:nvSpPr>
          <p:cNvPr id="31748"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D685E5-8500-EC48-8EF1-D95E9F4974E6}" type="slidenum">
              <a:rPr lang="en-US" sz="1200"/>
              <a:pPr eaLnBrk="1" hangingPunct="1"/>
              <a:t>17</a:t>
            </a:fld>
            <a:endParaRPr lang="en-US" sz="1200"/>
          </a:p>
        </p:txBody>
      </p:sp>
      <p:sp>
        <p:nvSpPr>
          <p:cNvPr id="27652"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440CD-1B1B-B742-916F-CDDD1ACE5EF2}" type="slidenum">
              <a:rPr lang="en-US" sz="1200"/>
              <a:pPr eaLnBrk="1" hangingPunct="1"/>
              <a:t>27</a:t>
            </a:fld>
            <a:endParaRPr lang="en-US" sz="1200"/>
          </a:p>
        </p:txBody>
      </p:sp>
      <p:sp>
        <p:nvSpPr>
          <p:cNvPr id="43012" name="Header Placeholder 4"/>
          <p:cNvSpPr>
            <a:spLocks noGrp="1"/>
          </p:cNvSpPr>
          <p:nvPr>
            <p:ph type="hdr" sz="quarter"/>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Helen Marlo, Ph.D.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1C58F2-8F18-1541-A26E-F1C037C7F934}" type="datetime1">
              <a:rPr lang="en-US"/>
              <a:pPr>
                <a:defRPr/>
              </a:pPr>
              <a:t>3/10/16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FB9DA-8C36-E24A-A56C-43A9BDDFA76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18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8E7BC8-A85E-8047-9C09-163A825668FA}" type="datetime1">
              <a:rPr lang="en-US"/>
              <a:pPr>
                <a:defRPr/>
              </a:pPr>
              <a:t>3/10/16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FE38E-1698-2048-939C-6A0CCE97C7F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523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4B885-772D-3744-AABB-84827C22E9B4}" type="datetime1">
              <a:rPr lang="en-US"/>
              <a:pPr>
                <a:defRPr/>
              </a:pPr>
              <a:t>3/10/16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4BE1B-E839-5B43-A5F7-728E71A9D4F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87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59DF38-08CB-E049-ADE4-21AB896D88AA}" type="datetime1">
              <a:rPr lang="en-US"/>
              <a:pPr>
                <a:defRPr/>
              </a:pPr>
              <a:t>3/10/16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7A4FA-ADD1-5148-8B87-176E5A58760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6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88C984-D464-714B-8C73-E7332FB55060}" type="datetime1">
              <a:rPr lang="en-US"/>
              <a:pPr>
                <a:defRPr/>
              </a:pPr>
              <a:t>3/10/16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0D9C2-8872-3148-9969-520050599E5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37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A2AE09-9BC7-5240-9591-37B66483797D}" type="datetime1">
              <a:rPr lang="en-US"/>
              <a:pPr>
                <a:defRPr/>
              </a:pPr>
              <a:t>3/10/16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FF3EFB-AD19-9D4A-B436-61057A840C6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70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30AF31-0D43-804A-9719-95323375264B}" type="datetime1">
              <a:rPr lang="en-US"/>
              <a:pPr>
                <a:defRPr/>
              </a:pPr>
              <a:t>3/10/16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5FA82D-9C98-124A-8CDE-8D5FD96AB03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56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AFB0E7-416C-4140-9437-8BB24EEF10DF}" type="datetime1">
              <a:rPr lang="en-US"/>
              <a:pPr>
                <a:defRPr/>
              </a:pPr>
              <a:t>3/10/16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73AB59-073E-5744-B8C6-54629A46568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01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CF21FF-AC72-B14B-AEE3-7F7BE3B5BAC3}" type="datetime1">
              <a:rPr lang="en-US"/>
              <a:pPr>
                <a:defRPr/>
              </a:pPr>
              <a:t>3/10/16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26CE39-0AAE-A946-9605-C1001DE72E2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213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98CE93-8F70-4643-9B1F-4CC647AB058E}" type="datetime1">
              <a:rPr lang="en-US"/>
              <a:pPr>
                <a:defRPr/>
              </a:pPr>
              <a:t>3/10/16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FE0F94-2307-4444-B28E-36FED817FF3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89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943DB-6A1F-3442-A47D-F1F5615D125F}" type="datetime1">
              <a:rPr lang="en-US"/>
              <a:pPr>
                <a:defRPr/>
              </a:pPr>
              <a:t>3/10/16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4DECD-110C-A145-A3BB-D5D8F8723FD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423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BADDDC9-2720-C74D-AB60-9CCFAF829839}" type="datetime1">
              <a:rPr lang="en-US"/>
              <a:pPr>
                <a:defRPr/>
              </a:pPr>
              <a:t>3/10/16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E2A4262C-9F10-FA4B-82B9-FB298290A2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itle 1"/>
          <p:cNvSpPr>
            <a:spLocks noGrp="1"/>
          </p:cNvSpPr>
          <p:nvPr>
            <p:ph type="title"/>
          </p:nvPr>
        </p:nvSpPr>
        <p:spPr>
          <a:xfrm>
            <a:off x="-127000" y="1414556"/>
            <a:ext cx="9156701" cy="2344644"/>
          </a:xfrm>
        </p:spPr>
        <p:txBody>
          <a:bodyPr/>
          <a:lstStyle/>
          <a:p>
            <a:pPr eaLnBrk="1" hangingPunct="1"/>
            <a:r>
              <a:rPr lang="en-US" sz="2800" dirty="0">
                <a:latin typeface="Optima" charset="0"/>
                <a:ea typeface="ＭＳ Ｐゴシック" charset="0"/>
                <a:cs typeface="Optima" charset="0"/>
              </a:rPr>
              <a:t/>
            </a:r>
            <a:br>
              <a:rPr lang="en-US" sz="2800" dirty="0">
                <a:latin typeface="Optima" charset="0"/>
                <a:ea typeface="ＭＳ Ｐゴシック" charset="0"/>
                <a:cs typeface="Optima" charset="0"/>
              </a:rPr>
            </a:br>
            <a:r>
              <a:rPr lang="en-US" dirty="0" smtClean="0">
                <a:latin typeface="Copperplate" charset="0"/>
                <a:ea typeface="ＭＳ Ｐゴシック" charset="0"/>
                <a:cs typeface="Copperplate" charset="0"/>
              </a:rPr>
              <a:t>the </a:t>
            </a:r>
            <a:r>
              <a:rPr lang="en-US" dirty="0">
                <a:latin typeface="Copperplate" charset="0"/>
                <a:ea typeface="ＭＳ Ｐゴシック" charset="0"/>
                <a:cs typeface="Copperplate" charset="0"/>
              </a:rPr>
              <a:t>Perinatal </a:t>
            </a:r>
            <a:r>
              <a:rPr lang="en-US" dirty="0" smtClean="0">
                <a:latin typeface="Copperplate" charset="0"/>
                <a:ea typeface="ＭＳ Ｐゴシック" charset="0"/>
                <a:cs typeface="Copperplate" charset="0"/>
              </a:rPr>
              <a:t>Period:</a:t>
            </a:r>
            <a:br>
              <a:rPr lang="en-US" dirty="0" smtClean="0">
                <a:latin typeface="Copperplate" charset="0"/>
                <a:ea typeface="ＭＳ Ｐゴシック" charset="0"/>
                <a:cs typeface="Copperplate" charset="0"/>
              </a:rPr>
            </a:br>
            <a:r>
              <a:rPr lang="en-US" dirty="0" smtClean="0">
                <a:latin typeface="Copperplate" charset="0"/>
                <a:ea typeface="ＭＳ Ｐゴシック" charset="0"/>
                <a:cs typeface="Copperplate" charset="0"/>
              </a:rPr>
              <a:t>Problems and Possibilities </a:t>
            </a:r>
            <a:r>
              <a:rPr lang="en-US" dirty="0">
                <a:latin typeface="Copperplate" charset="0"/>
                <a:ea typeface="ＭＳ Ｐゴシック" charset="0"/>
                <a:cs typeface="Copperplate" charset="0"/>
              </a:rPr>
              <a:t/>
            </a:r>
            <a:br>
              <a:rPr lang="en-US" dirty="0">
                <a:latin typeface="Copperplate" charset="0"/>
                <a:ea typeface="ＭＳ Ｐゴシック" charset="0"/>
                <a:cs typeface="Copperplate" charset="0"/>
              </a:rPr>
            </a:br>
            <a:r>
              <a:rPr lang="en-US" sz="2400" dirty="0" smtClean="0">
                <a:latin typeface="Copperplate" charset="0"/>
                <a:ea typeface="ＭＳ Ｐゴシック" charset="0"/>
                <a:cs typeface="Copperplate" charset="0"/>
              </a:rPr>
              <a:t>Mills Peninsula Hospital</a:t>
            </a:r>
            <a:br>
              <a:rPr lang="en-US" sz="2400" dirty="0" smtClean="0">
                <a:latin typeface="Copperplate" charset="0"/>
                <a:ea typeface="ＭＳ Ｐゴシック" charset="0"/>
                <a:cs typeface="Copperplate" charset="0"/>
              </a:rPr>
            </a:br>
            <a:r>
              <a:rPr lang="en-US" sz="2400" dirty="0" smtClean="0">
                <a:latin typeface="Copperplate" charset="0"/>
                <a:ea typeface="ＭＳ Ｐゴシック" charset="0"/>
                <a:cs typeface="Copperplate" charset="0"/>
              </a:rPr>
              <a:t>Department of Psychiatry </a:t>
            </a:r>
            <a:r>
              <a:rPr lang="en-US" sz="2400" dirty="0">
                <a:latin typeface="Copperplate" charset="0"/>
                <a:ea typeface="ＭＳ Ｐゴシック" charset="0"/>
                <a:cs typeface="Copperplate" charset="0"/>
              </a:rPr>
              <a:t>G</a:t>
            </a:r>
            <a:r>
              <a:rPr lang="en-US" sz="2400" dirty="0" smtClean="0">
                <a:latin typeface="Copperplate" charset="0"/>
                <a:ea typeface="ＭＳ Ｐゴシック" charset="0"/>
                <a:cs typeface="Copperplate" charset="0"/>
              </a:rPr>
              <a:t>rand Rounds</a:t>
            </a:r>
            <a:br>
              <a:rPr lang="en-US" sz="2400" dirty="0" smtClean="0">
                <a:latin typeface="Copperplate" charset="0"/>
                <a:ea typeface="ＭＳ Ｐゴシック" charset="0"/>
                <a:cs typeface="Copperplate" charset="0"/>
              </a:rPr>
            </a:br>
            <a:r>
              <a:rPr lang="en-US" sz="2400" dirty="0" smtClean="0">
                <a:latin typeface="Copperplate" charset="0"/>
                <a:ea typeface="ＭＳ Ｐゴシック" charset="0"/>
                <a:cs typeface="Copperplate" charset="0"/>
              </a:rPr>
              <a:t>March 18, 2014</a:t>
            </a:r>
            <a:r>
              <a:rPr lang="en-US" sz="2400" dirty="0">
                <a:latin typeface="Zapfino" charset="0"/>
                <a:ea typeface="ＭＳ Ｐゴシック" charset="0"/>
                <a:cs typeface="Zapfino" charset="0"/>
              </a:rPr>
              <a:t/>
            </a:r>
            <a:br>
              <a:rPr lang="en-US" sz="2400" dirty="0">
                <a:latin typeface="Zapfino" charset="0"/>
                <a:ea typeface="ＭＳ Ｐゴシック" charset="0"/>
                <a:cs typeface="Zapfino" charset="0"/>
              </a:rPr>
            </a:br>
            <a:endParaRPr lang="en-US" sz="2400" dirty="0">
              <a:latin typeface="Zapfino" charset="0"/>
              <a:ea typeface="ＭＳ Ｐゴシック" charset="0"/>
              <a:cs typeface="Zapfino" charset="0"/>
            </a:endParaRPr>
          </a:p>
        </p:txBody>
      </p:sp>
      <p:sp>
        <p:nvSpPr>
          <p:cNvPr id="15362" name="Content Placeholder 2"/>
          <p:cNvSpPr>
            <a:spLocks noGrp="1"/>
          </p:cNvSpPr>
          <p:nvPr>
            <p:ph idx="1"/>
          </p:nvPr>
        </p:nvSpPr>
        <p:spPr>
          <a:xfrm>
            <a:off x="676275" y="4432300"/>
            <a:ext cx="8010525" cy="2020888"/>
          </a:xfrm>
        </p:spPr>
        <p:txBody>
          <a:bodyPr/>
          <a:lstStyle/>
          <a:p>
            <a:pPr algn="ctr" eaLnBrk="1" hangingPunct="1">
              <a:buFont typeface="Arial" charset="0"/>
              <a:buNone/>
            </a:pPr>
            <a:r>
              <a:rPr lang="en-US" sz="1800">
                <a:latin typeface="Copperplate" charset="0"/>
                <a:ea typeface="ＭＳ Ｐゴシック" charset="0"/>
                <a:cs typeface="Copperplate" charset="0"/>
              </a:rPr>
              <a:t>Helen Marlo, Ph.D.</a:t>
            </a:r>
          </a:p>
          <a:p>
            <a:pPr algn="ctr" eaLnBrk="1" hangingPunct="1">
              <a:buFont typeface="Arial" charset="0"/>
              <a:buNone/>
            </a:pPr>
            <a:r>
              <a:rPr lang="en-US" sz="1800">
                <a:latin typeface="Copperplate" charset="0"/>
                <a:ea typeface="ＭＳ Ｐゴシック" charset="0"/>
                <a:cs typeface="Copperplate" charset="0"/>
              </a:rPr>
              <a:t>Professor,  Interim Chair, Notre Dame de Namur University,</a:t>
            </a:r>
          </a:p>
          <a:p>
            <a:pPr algn="ctr" eaLnBrk="1" hangingPunct="1">
              <a:buFont typeface="Arial" charset="0"/>
              <a:buNone/>
            </a:pPr>
            <a:r>
              <a:rPr lang="en-US" sz="1800">
                <a:latin typeface="Copperplate" charset="0"/>
                <a:ea typeface="ＭＳ Ｐゴシック" charset="0"/>
                <a:cs typeface="Copperplate" charset="0"/>
              </a:rPr>
              <a:t>Clinical Psychology Department</a:t>
            </a:r>
          </a:p>
          <a:p>
            <a:pPr algn="ctr" eaLnBrk="1" hangingPunct="1">
              <a:buFont typeface="Arial" charset="0"/>
              <a:buNone/>
            </a:pPr>
            <a:r>
              <a:rPr lang="en-US" sz="1800">
                <a:latin typeface="Copperplate" charset="0"/>
                <a:ea typeface="ＭＳ Ｐゴシック" charset="0"/>
                <a:cs typeface="Copperplate" charset="0"/>
              </a:rPr>
              <a:t>Psychologist (PSY 15318), Psychoanalyst</a:t>
            </a:r>
          </a:p>
          <a:p>
            <a:pPr algn="ctr" eaLnBrk="1" hangingPunct="1">
              <a:buFont typeface="Arial" charset="0"/>
              <a:buNone/>
            </a:pPr>
            <a:r>
              <a:rPr lang="en-US" sz="1800">
                <a:latin typeface="Copperplate" charset="0"/>
                <a:ea typeface="ＭＳ Ｐゴシック" charset="0"/>
                <a:cs typeface="Copperplate" charset="0"/>
              </a:rPr>
              <a:t>      Founder,  Emergence:  Reproductive Mental Health Services</a:t>
            </a:r>
          </a:p>
          <a:p>
            <a:pPr algn="ctr" eaLnBrk="1" hangingPunct="1">
              <a:buFont typeface="Arial" charset="0"/>
              <a:buNone/>
            </a:pPr>
            <a:r>
              <a:rPr lang="en-US" sz="1800">
                <a:latin typeface="Copperplate" charset="0"/>
                <a:ea typeface="ＭＳ Ｐゴシック" charset="0"/>
                <a:cs typeface="Copperplate" charset="0"/>
              </a:rPr>
              <a:t>helen@helenmarlophd.com</a:t>
            </a:r>
          </a:p>
          <a:p>
            <a:pPr algn="ctr" eaLnBrk="1" hangingPunct="1">
              <a:buFont typeface="Arial" charset="0"/>
              <a:buNone/>
            </a:pPr>
            <a:endParaRPr lang="en-US" sz="1800">
              <a:latin typeface="Optima" charset="0"/>
              <a:ea typeface="ＭＳ Ｐゴシック" charset="0"/>
              <a:cs typeface="Optima" charset="0"/>
            </a:endParaRPr>
          </a:p>
          <a:p>
            <a:pPr algn="ctr" eaLnBrk="1" hangingPunct="1">
              <a:buFont typeface="Arial" charset="0"/>
              <a:buNone/>
            </a:pPr>
            <a:endParaRPr lang="en-US" sz="1800">
              <a:latin typeface="Optima" charset="0"/>
              <a:ea typeface="ＭＳ Ｐゴシック" charset="0"/>
              <a:cs typeface="Optima"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6863" y="192088"/>
            <a:ext cx="2382837" cy="12224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59200" y="1970088"/>
            <a:ext cx="4741863" cy="48656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578" name="TextBox 2"/>
          <p:cNvSpPr txBox="1">
            <a:spLocks noChangeArrowheads="1"/>
          </p:cNvSpPr>
          <p:nvPr/>
        </p:nvSpPr>
        <p:spPr bwMode="auto">
          <a:xfrm>
            <a:off x="649288" y="0"/>
            <a:ext cx="7421562" cy="2862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smtClean="0">
                <a:solidFill>
                  <a:srgbClr val="000000"/>
                </a:solidFill>
                <a:latin typeface="Copperplate"/>
                <a:cs typeface="Copperplate"/>
              </a:rPr>
              <a:t>TRANSITIONING TO PARENTHOOD</a:t>
            </a:r>
            <a:r>
              <a:rPr lang="en-US" sz="1800" b="1" dirty="0" smtClean="0">
                <a:solidFill>
                  <a:srgbClr val="000000"/>
                </a:solidFill>
                <a:latin typeface="Optima" charset="0"/>
                <a:cs typeface="Optima" charset="0"/>
              </a:rPr>
              <a:t>:</a:t>
            </a:r>
            <a:endParaRPr lang="en-US" sz="1800" dirty="0" smtClean="0">
              <a:solidFill>
                <a:srgbClr val="000000"/>
              </a:solidFill>
              <a:latin typeface="Optima" charset="0"/>
              <a:cs typeface="Optima" charset="0"/>
            </a:endParaRPr>
          </a:p>
          <a:p>
            <a:pPr eaLnBrk="1" hangingPunct="1">
              <a:defRPr/>
            </a:pPr>
            <a:r>
              <a:rPr lang="en-US" sz="1800" dirty="0" smtClean="0">
                <a:solidFill>
                  <a:srgbClr val="000000"/>
                </a:solidFill>
                <a:latin typeface="Wingdings" charset="0"/>
                <a:cs typeface="Wingdings" charset="0"/>
              </a:rPr>
              <a:t></a:t>
            </a:r>
            <a:r>
              <a:rPr lang="en-US" sz="1800" dirty="0" smtClean="0">
                <a:solidFill>
                  <a:srgbClr val="000000"/>
                </a:solidFill>
                <a:cs typeface="Arial" charset="0"/>
              </a:rPr>
              <a:t>	</a:t>
            </a:r>
            <a:r>
              <a:rPr lang="en-US" sz="1800" b="1" dirty="0" smtClean="0">
                <a:solidFill>
                  <a:srgbClr val="000000"/>
                </a:solidFill>
                <a:latin typeface="Optima" charset="0"/>
                <a:cs typeface="Optima" charset="0"/>
              </a:rPr>
              <a:t>Marital conflict increases </a:t>
            </a:r>
            <a:r>
              <a:rPr lang="en-US" sz="1800" dirty="0" smtClean="0">
                <a:solidFill>
                  <a:srgbClr val="000000"/>
                </a:solidFill>
                <a:latin typeface="Optima" charset="0"/>
                <a:cs typeface="Optima" charset="0"/>
              </a:rPr>
              <a:t>dramatically, and marital quality decreases   </a:t>
            </a:r>
          </a:p>
          <a:p>
            <a:pPr eaLnBrk="1" hangingPunct="1">
              <a:defRPr/>
            </a:pPr>
            <a:r>
              <a:rPr lang="en-US" sz="1800" dirty="0" smtClean="0">
                <a:solidFill>
                  <a:srgbClr val="000000"/>
                </a:solidFill>
                <a:latin typeface="Optima" charset="0"/>
                <a:cs typeface="Optima" charset="0"/>
              </a:rPr>
              <a:t>       for 40-67% of couples within the first year of baby</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s life.</a:t>
            </a:r>
            <a:endParaRPr lang="en-US" altLang="ja-JP" sz="1800" b="1" u="sng" dirty="0" smtClean="0">
              <a:solidFill>
                <a:srgbClr val="000000"/>
              </a:solidFill>
              <a:latin typeface="Optima" charset="0"/>
              <a:cs typeface="Optima" charset="0"/>
            </a:endParaRPr>
          </a:p>
          <a:p>
            <a:pPr eaLnBrk="1" hangingPunct="1">
              <a:defRPr/>
            </a:pPr>
            <a:endParaRPr lang="en-US" altLang="ja-JP" sz="1800" b="1" u="sng" dirty="0" smtClean="0">
              <a:solidFill>
                <a:srgbClr val="000000"/>
              </a:solidFill>
              <a:latin typeface="Optima" charset="0"/>
              <a:cs typeface="Optima" charset="0"/>
            </a:endParaRPr>
          </a:p>
          <a:p>
            <a:pPr marL="285750" indent="-285750" eaLnBrk="1" hangingPunct="1">
              <a:buFont typeface="Arial"/>
              <a:buChar char="•"/>
              <a:defRPr/>
            </a:pP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Bringing Baby Home</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 program </a:t>
            </a:r>
            <a:r>
              <a:rPr lang="en-US" altLang="ja-JP" sz="1800" b="1" dirty="0" smtClean="0">
                <a:solidFill>
                  <a:srgbClr val="000000"/>
                </a:solidFill>
                <a:latin typeface="Optima" charset="0"/>
                <a:cs typeface="Optima" charset="0"/>
              </a:rPr>
              <a:t>decreased postpartum  </a:t>
            </a:r>
          </a:p>
          <a:p>
            <a:pPr eaLnBrk="1" hangingPunct="1">
              <a:defRPr/>
            </a:pPr>
            <a:r>
              <a:rPr lang="en-US" sz="1800" b="1" dirty="0" smtClean="0">
                <a:solidFill>
                  <a:srgbClr val="000000"/>
                </a:solidFill>
                <a:latin typeface="Optima" charset="0"/>
                <a:cs typeface="Optima" charset="0"/>
              </a:rPr>
              <a:t>      depression</a:t>
            </a:r>
            <a:r>
              <a:rPr lang="en-US" sz="1800" dirty="0" smtClean="0">
                <a:solidFill>
                  <a:srgbClr val="000000"/>
                </a:solidFill>
                <a:latin typeface="Optima" charset="0"/>
                <a:cs typeface="Optima" charset="0"/>
              </a:rPr>
              <a:t> (22.5% versus 66.5% in control group) by</a:t>
            </a:r>
          </a:p>
          <a:p>
            <a:pPr eaLnBrk="1" hangingPunct="1">
              <a:defRPr/>
            </a:pPr>
            <a:r>
              <a:rPr lang="en-US" sz="1800" dirty="0" smtClean="0">
                <a:solidFill>
                  <a:srgbClr val="000000"/>
                </a:solidFill>
                <a:latin typeface="Optima" charset="0"/>
                <a:cs typeface="Optima" charset="0"/>
              </a:rPr>
              <a:t>      </a:t>
            </a:r>
            <a:r>
              <a:rPr lang="en-US" sz="1800" b="1" dirty="0" err="1" smtClean="0">
                <a:solidFill>
                  <a:srgbClr val="000000"/>
                </a:solidFill>
                <a:latin typeface="Optima" charset="0"/>
                <a:cs typeface="Optima" charset="0"/>
              </a:rPr>
              <a:t>targetting</a:t>
            </a:r>
            <a:r>
              <a:rPr lang="en-US" sz="1800" b="1" dirty="0" smtClean="0">
                <a:solidFill>
                  <a:srgbClr val="000000"/>
                </a:solidFill>
                <a:latin typeface="Optima" charset="0"/>
                <a:cs typeface="Optima" charset="0"/>
              </a:rPr>
              <a:t> couples relationship</a:t>
            </a:r>
            <a:r>
              <a:rPr lang="en-US" sz="1800" dirty="0" smtClean="0">
                <a:solidFill>
                  <a:srgbClr val="000000"/>
                </a:solidFill>
                <a:latin typeface="Optima" charset="0"/>
                <a:cs typeface="Optima" charset="0"/>
              </a:rPr>
              <a:t>, </a:t>
            </a:r>
            <a:r>
              <a:rPr lang="en-US" sz="1800" b="1" dirty="0" smtClean="0">
                <a:solidFill>
                  <a:srgbClr val="000000"/>
                </a:solidFill>
                <a:latin typeface="Optima" charset="0"/>
                <a:cs typeface="Optima" charset="0"/>
              </a:rPr>
              <a:t>educating</a:t>
            </a:r>
            <a:r>
              <a:rPr lang="en-US" sz="1800" dirty="0" smtClean="0">
                <a:solidFill>
                  <a:srgbClr val="000000"/>
                </a:solidFill>
                <a:latin typeface="Optima" charset="0"/>
                <a:cs typeface="Optima" charset="0"/>
              </a:rPr>
              <a:t> on </a:t>
            </a:r>
            <a:r>
              <a:rPr lang="en-US" sz="1800" b="1" dirty="0" smtClean="0">
                <a:solidFill>
                  <a:srgbClr val="000000"/>
                </a:solidFill>
                <a:latin typeface="Optima" charset="0"/>
                <a:cs typeface="Optima" charset="0"/>
              </a:rPr>
              <a:t>infant development,     </a:t>
            </a:r>
          </a:p>
          <a:p>
            <a:pPr eaLnBrk="1" hangingPunct="1">
              <a:defRPr/>
            </a:pPr>
            <a:r>
              <a:rPr lang="en-US" sz="1800" b="1" dirty="0" smtClean="0">
                <a:solidFill>
                  <a:srgbClr val="000000"/>
                </a:solidFill>
                <a:latin typeface="Optima" charset="0"/>
                <a:cs typeface="Optima" charset="0"/>
              </a:rPr>
              <a:t>      involving fathers </a:t>
            </a:r>
            <a:r>
              <a:rPr lang="en-US" sz="1800" dirty="0" smtClean="0">
                <a:solidFill>
                  <a:srgbClr val="000000"/>
                </a:solidFill>
                <a:latin typeface="Optima" charset="0"/>
                <a:cs typeface="Optima" charset="0"/>
              </a:rPr>
              <a:t>in infant care.</a:t>
            </a:r>
          </a:p>
          <a:p>
            <a:pPr eaLnBrk="1" hangingPunct="1">
              <a:defRPr/>
            </a:pPr>
            <a:r>
              <a:rPr lang="en-US" sz="1800" dirty="0" smtClean="0">
                <a:solidFill>
                  <a:srgbClr val="000000"/>
                </a:solidFill>
                <a:latin typeface="Optima" charset="0"/>
                <a:cs typeface="Optima" charset="0"/>
              </a:rPr>
              <a:t>      (Shapiro &amp; </a:t>
            </a:r>
            <a:r>
              <a:rPr lang="en-US" sz="1800" dirty="0" err="1" smtClean="0">
                <a:solidFill>
                  <a:srgbClr val="000000"/>
                </a:solidFill>
                <a:latin typeface="Optima" charset="0"/>
                <a:cs typeface="Optima" charset="0"/>
              </a:rPr>
              <a:t>Gottman</a:t>
            </a:r>
            <a:r>
              <a:rPr lang="en-US" sz="1800" dirty="0" smtClean="0">
                <a:solidFill>
                  <a:srgbClr val="000000"/>
                </a:solidFill>
                <a:latin typeface="Optima" charset="0"/>
                <a:cs typeface="Optima" charset="0"/>
              </a:rPr>
              <a:t>, 2005).   </a:t>
            </a:r>
          </a:p>
          <a:p>
            <a:pPr eaLnBrk="1" hangingPunct="1">
              <a:defRPr/>
            </a:pPr>
            <a:r>
              <a:rPr lang="en-US" sz="1800" dirty="0" smtClean="0">
                <a:solidFill>
                  <a:srgbClr val="000000"/>
                </a:solidFill>
                <a:latin typeface="Optima" charset="0"/>
                <a:cs typeface="Optima"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384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0500" y="165100"/>
            <a:ext cx="8496300" cy="1947863"/>
          </a:xfrm>
        </p:spPr>
        <p:txBody>
          <a:bodyPr/>
          <a:lstStyle/>
          <a:p>
            <a:r>
              <a:rPr lang="en-US" sz="3200">
                <a:latin typeface="Copperplate" charset="0"/>
                <a:ea typeface="ＭＳ Ｐゴシック" charset="0"/>
                <a:cs typeface="Copperplate" charset="0"/>
              </a:rPr>
              <a:t>Psychological Struggles in the</a:t>
            </a:r>
            <a:br>
              <a:rPr lang="en-US" sz="3200">
                <a:latin typeface="Copperplate" charset="0"/>
                <a:ea typeface="ＭＳ Ｐゴシック" charset="0"/>
                <a:cs typeface="Copperplate" charset="0"/>
              </a:rPr>
            </a:br>
            <a:r>
              <a:rPr lang="en-US" sz="3200">
                <a:latin typeface="Copperplate" charset="0"/>
                <a:ea typeface="ＭＳ Ｐゴシック" charset="0"/>
                <a:cs typeface="Copperplate" charset="0"/>
              </a:rPr>
              <a:t> Perinatal Period</a:t>
            </a:r>
          </a:p>
        </p:txBody>
      </p:sp>
      <p:sp>
        <p:nvSpPr>
          <p:cNvPr id="3" name="Content Placeholder 2"/>
          <p:cNvSpPr>
            <a:spLocks noGrp="1"/>
          </p:cNvSpPr>
          <p:nvPr>
            <p:ph idx="1"/>
          </p:nvPr>
        </p:nvSpPr>
        <p:spPr>
          <a:xfrm>
            <a:off x="0" y="1714501"/>
            <a:ext cx="8953500" cy="4827588"/>
          </a:xfrm>
        </p:spPr>
        <p:txBody>
          <a:bodyPr>
            <a:normAutofit fontScale="70000" lnSpcReduction="20000"/>
          </a:bodyPr>
          <a:lstStyle/>
          <a:p>
            <a:pPr marL="0" indent="0">
              <a:lnSpc>
                <a:spcPct val="80000"/>
              </a:lnSpc>
              <a:buFont typeface="Arial" charset="0"/>
              <a:buNone/>
              <a:defRPr/>
            </a:pPr>
            <a:r>
              <a:rPr lang="en-US" b="1" u="sng" dirty="0" smtClean="0">
                <a:solidFill>
                  <a:srgbClr val="000000"/>
                </a:solidFill>
                <a:latin typeface="Copperplate"/>
                <a:ea typeface="ＭＳ Ｐゴシック" charset="0"/>
                <a:cs typeface="Copperplate"/>
              </a:rPr>
              <a:t>Personality Characteristics and Patterns:</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Attachment Patterns</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Perfectionism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High Expectations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Critical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Obsessive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Compulsive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Rigidity/inflexibility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Jealous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Helpless/dependent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Self-reliant/independent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Avoidant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Overinvolved</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controlling</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Self-negligent </a:t>
            </a:r>
          </a:p>
          <a:p>
            <a:pPr>
              <a:lnSpc>
                <a:spcPct val="80000"/>
              </a:lnSpc>
              <a:buFont typeface="Wingdings" charset="0"/>
              <a:buChar char=" "/>
              <a:defRPr/>
            </a:pPr>
            <a:r>
              <a:rPr lang="en-US" dirty="0" smtClean="0">
                <a:solidFill>
                  <a:srgbClr val="000000"/>
                </a:solidFill>
                <a:latin typeface="Copperplate"/>
                <a:ea typeface="ＭＳ Ｐゴシック" charset="0"/>
                <a:cs typeface="Copperplate"/>
              </a:rPr>
              <a:t>Self-absorbed </a:t>
            </a:r>
            <a:r>
              <a:rPr lang="en-US" dirty="0">
                <a:solidFill>
                  <a:srgbClr val="000000"/>
                </a:solidFill>
                <a:latin typeface="Copperplate"/>
                <a:ea typeface="ＭＳ Ｐゴシック" charset="0"/>
                <a:cs typeface="Copperplate"/>
              </a:rPr>
              <a:t>		</a:t>
            </a:r>
          </a:p>
          <a:p>
            <a:pPr>
              <a:buFont typeface="Wingdings" charset="0"/>
              <a:buChar char=" "/>
              <a:defRPr/>
            </a:pPr>
            <a:endParaRPr lang="en-US" dirty="0"/>
          </a:p>
        </p:txBody>
      </p:sp>
      <p:pic>
        <p:nvPicPr>
          <p:cNvPr id="22531"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9300" y="3416300"/>
            <a:ext cx="25400" cy="25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2"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92675" y="2487613"/>
            <a:ext cx="4060825" cy="3541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3" name="Rectangle 5"/>
          <p:cNvSpPr>
            <a:spLocks noChangeArrowheads="1"/>
          </p:cNvSpPr>
          <p:nvPr/>
        </p:nvSpPr>
        <p:spPr bwMode="auto">
          <a:xfrm flipV="1">
            <a:off x="5761038" y="5213350"/>
            <a:ext cx="1096962"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ja-JP" altLang="en-US" sz="1600">
                <a:solidFill>
                  <a:srgbClr val="000000"/>
                </a:solidFill>
                <a:latin typeface="Calibri" charset="0"/>
              </a:rPr>
              <a:t>“</a:t>
            </a:r>
            <a:r>
              <a:rPr lang="ja-JP" altLang="en-US">
                <a:solidFill>
                  <a:srgbClr val="000000"/>
                </a:solidFill>
                <a:latin typeface="Calibri" charset="0"/>
              </a:rPr>
              <a:t>”</a:t>
            </a:r>
            <a:endParaRPr lang="en-US">
              <a:solidFill>
                <a:srgbClr val="000000"/>
              </a:solidFill>
              <a:latin typeface="Calibri" charset="0"/>
            </a:endParaRPr>
          </a:p>
        </p:txBody>
      </p:sp>
      <p:sp>
        <p:nvSpPr>
          <p:cNvPr id="22534" name="Rectangle 6"/>
          <p:cNvSpPr>
            <a:spLocks noChangeArrowheads="1"/>
          </p:cNvSpPr>
          <p:nvPr/>
        </p:nvSpPr>
        <p:spPr bwMode="auto">
          <a:xfrm>
            <a:off x="5160963" y="5583238"/>
            <a:ext cx="3824287" cy="646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600">
                <a:solidFill>
                  <a:srgbClr val="000000"/>
                </a:solidFill>
                <a:latin typeface="Calibri" charset="0"/>
              </a:rPr>
              <a:t> </a:t>
            </a:r>
            <a:r>
              <a:rPr lang="en-US" b="1">
                <a:solidFill>
                  <a:srgbClr val="000000"/>
                </a:solidFill>
                <a:latin typeface="Calibri" charset="0"/>
              </a:rPr>
              <a:t>The baby</a:t>
            </a:r>
            <a:r>
              <a:rPr lang="ja-JP" altLang="en-US" b="1">
                <a:solidFill>
                  <a:srgbClr val="000000"/>
                </a:solidFill>
                <a:latin typeface="Calibri" charset="0"/>
              </a:rPr>
              <a:t>’</a:t>
            </a:r>
            <a:r>
              <a:rPr lang="en-US" altLang="ja-JP" b="1">
                <a:solidFill>
                  <a:srgbClr val="000000"/>
                </a:solidFill>
                <a:latin typeface="Calibri" charset="0"/>
              </a:rPr>
              <a:t>s nice, but it</a:t>
            </a:r>
            <a:r>
              <a:rPr lang="ja-JP" altLang="en-US" b="1">
                <a:solidFill>
                  <a:srgbClr val="000000"/>
                </a:solidFill>
                <a:latin typeface="Calibri" charset="0"/>
              </a:rPr>
              <a:t>’</a:t>
            </a:r>
            <a:r>
              <a:rPr lang="en-US" altLang="ja-JP" b="1">
                <a:solidFill>
                  <a:srgbClr val="000000"/>
                </a:solidFill>
                <a:latin typeface="Calibri" charset="0"/>
              </a:rPr>
              <a:t>s not the narcissistic rush I thought it would be.</a:t>
            </a:r>
            <a:endParaRPr lang="en-US" b="1">
              <a:solidFill>
                <a:srgbClr val="000000"/>
              </a:solidFill>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209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600" u="sng">
                <a:latin typeface="Copperplate" charset="0"/>
                <a:ea typeface="ＭＳ Ｐゴシック" charset="0"/>
                <a:cs typeface="Copperplate" charset="0"/>
              </a:rPr>
              <a:t>Perinatal Struggles</a:t>
            </a:r>
          </a:p>
        </p:txBody>
      </p:sp>
      <p:sp>
        <p:nvSpPr>
          <p:cNvPr id="3" name="Content Placeholder 2"/>
          <p:cNvSpPr>
            <a:spLocks noGrp="1"/>
          </p:cNvSpPr>
          <p:nvPr>
            <p:ph idx="1"/>
          </p:nvPr>
        </p:nvSpPr>
        <p:spPr/>
        <p:txBody>
          <a:bodyPr>
            <a:normAutofit fontScale="62500" lnSpcReduction="20000"/>
          </a:bodyPr>
          <a:lstStyle/>
          <a:p>
            <a:pPr marL="0" indent="0">
              <a:lnSpc>
                <a:spcPct val="80000"/>
              </a:lnSpc>
              <a:buFont typeface="Arial" charset="0"/>
              <a:buNone/>
              <a:defRPr/>
            </a:pPr>
            <a:r>
              <a:rPr lang="en-US" b="1" i="1" u="sng" dirty="0">
                <a:solidFill>
                  <a:srgbClr val="000000"/>
                </a:solidFill>
                <a:latin typeface="Copperplate"/>
                <a:ea typeface="ＭＳ Ｐゴシック" charset="0"/>
                <a:cs typeface="Copperplate"/>
              </a:rPr>
              <a:t>Perinatal Struggles</a:t>
            </a:r>
            <a:r>
              <a:rPr lang="en-US" u="sng" dirty="0">
                <a:solidFill>
                  <a:srgbClr val="000000"/>
                </a:solidFill>
                <a:latin typeface="Copperplate"/>
                <a:ea typeface="ＭＳ Ｐゴシック" charset="0"/>
                <a:cs typeface="Copperplate"/>
              </a:rPr>
              <a:t>: </a:t>
            </a:r>
          </a:p>
          <a:p>
            <a:pPr>
              <a:lnSpc>
                <a:spcPct val="80000"/>
              </a:lnSpc>
              <a:defRPr/>
            </a:pPr>
            <a:endParaRPr lang="en-US" u="sng" dirty="0">
              <a:solidFill>
                <a:srgbClr val="000000"/>
              </a:solidFill>
              <a:latin typeface="Copperplate"/>
              <a:ea typeface="ＭＳ Ｐゴシック" charset="0"/>
              <a:cs typeface="Copperplate"/>
            </a:endParaRPr>
          </a:p>
          <a:p>
            <a:pPr>
              <a:lnSpc>
                <a:spcPct val="80000"/>
              </a:lnSpc>
              <a:buFont typeface="Wingdings" charset="2"/>
              <a:buChar char="v"/>
              <a:defRPr/>
            </a:pPr>
            <a:r>
              <a:rPr lang="en-US" b="1" dirty="0" smtClean="0">
                <a:solidFill>
                  <a:srgbClr val="000000"/>
                </a:solidFill>
                <a:latin typeface="Copperplate"/>
                <a:ea typeface="ＭＳ Ｐゴシック" charset="0"/>
                <a:cs typeface="Copperplate"/>
              </a:rPr>
              <a:t>Normal</a:t>
            </a:r>
            <a:r>
              <a:rPr lang="en-US" b="1" dirty="0">
                <a:solidFill>
                  <a:srgbClr val="000000"/>
                </a:solidFill>
                <a:latin typeface="Copperplate"/>
                <a:ea typeface="ＭＳ Ｐゴシック" charset="0"/>
                <a:cs typeface="Copperplate"/>
              </a:rPr>
              <a:t>, universal, challenging, </a:t>
            </a:r>
            <a:r>
              <a:rPr lang="en-US" dirty="0">
                <a:solidFill>
                  <a:srgbClr val="000000"/>
                </a:solidFill>
                <a:latin typeface="Copperplate"/>
                <a:ea typeface="ＭＳ Ｐゴシック" charset="0"/>
                <a:cs typeface="Copperplate"/>
              </a:rPr>
              <a:t>and</a:t>
            </a:r>
            <a:r>
              <a:rPr lang="en-US" b="1" dirty="0">
                <a:solidFill>
                  <a:srgbClr val="000000"/>
                </a:solidFill>
                <a:latin typeface="Copperplate"/>
                <a:ea typeface="ＭＳ Ｐゴシック" charset="0"/>
                <a:cs typeface="Copperplate"/>
              </a:rPr>
              <a:t> influential </a:t>
            </a:r>
            <a:r>
              <a:rPr lang="en-US" dirty="0">
                <a:solidFill>
                  <a:srgbClr val="000000"/>
                </a:solidFill>
                <a:latin typeface="Copperplate"/>
                <a:ea typeface="ＭＳ Ｐゴシック" charset="0"/>
                <a:cs typeface="Copperplate"/>
              </a:rPr>
              <a:t>part of</a:t>
            </a:r>
            <a:r>
              <a:rPr lang="en-US" b="1" dirty="0">
                <a:solidFill>
                  <a:srgbClr val="000000"/>
                </a:solidFill>
                <a:latin typeface="Copperplate"/>
                <a:ea typeface="ＭＳ Ｐゴシック" charset="0"/>
                <a:cs typeface="Copperplate"/>
              </a:rPr>
              <a:t> developmental process. </a:t>
            </a:r>
            <a:endParaRPr lang="en-US" b="1" dirty="0" smtClean="0">
              <a:solidFill>
                <a:srgbClr val="000000"/>
              </a:solidFill>
              <a:latin typeface="Copperplate"/>
              <a:ea typeface="ＭＳ Ｐゴシック" charset="0"/>
              <a:cs typeface="Copperplate"/>
            </a:endParaRPr>
          </a:p>
          <a:p>
            <a:pPr marL="0" indent="0">
              <a:lnSpc>
                <a:spcPct val="80000"/>
              </a:lnSpc>
              <a:buFont typeface="Arial" charset="0"/>
              <a:buNone/>
              <a:defRPr/>
            </a:pPr>
            <a:endParaRPr lang="en-US" b="1" dirty="0" smtClean="0">
              <a:solidFill>
                <a:srgbClr val="000000"/>
              </a:solidFill>
              <a:latin typeface="Copperplate"/>
              <a:ea typeface="ＭＳ Ｐゴシック" charset="0"/>
              <a:cs typeface="Copperplate"/>
            </a:endParaRPr>
          </a:p>
          <a:p>
            <a:pPr>
              <a:lnSpc>
                <a:spcPct val="80000"/>
              </a:lnSpc>
              <a:buFont typeface="Wingdings" charset="2"/>
              <a:buChar char="v"/>
              <a:defRPr/>
            </a:pPr>
            <a:r>
              <a:rPr lang="en-US" dirty="0" smtClean="0">
                <a:solidFill>
                  <a:srgbClr val="000000"/>
                </a:solidFill>
                <a:latin typeface="Copperplate"/>
                <a:ea typeface="ＭＳ Ｐゴシック" charset="0"/>
                <a:cs typeface="Copperplate"/>
              </a:rPr>
              <a:t> </a:t>
            </a:r>
            <a:r>
              <a:rPr lang="en-US" b="1" dirty="0">
                <a:solidFill>
                  <a:srgbClr val="000000"/>
                </a:solidFill>
                <a:latin typeface="Copperplate"/>
                <a:ea typeface="ＭＳ Ｐゴシック" charset="0"/>
                <a:cs typeface="Copperplate"/>
              </a:rPr>
              <a:t>Severity</a:t>
            </a:r>
            <a:r>
              <a:rPr lang="en-US" dirty="0">
                <a:solidFill>
                  <a:srgbClr val="000000"/>
                </a:solidFill>
                <a:latin typeface="Copperplate"/>
                <a:ea typeface="ＭＳ Ｐゴシック" charset="0"/>
                <a:cs typeface="Copperplate"/>
              </a:rPr>
              <a:t> is on </a:t>
            </a:r>
            <a:r>
              <a:rPr lang="en-US" b="1" dirty="0">
                <a:solidFill>
                  <a:srgbClr val="000000"/>
                </a:solidFill>
                <a:latin typeface="Copperplate"/>
                <a:ea typeface="ＭＳ Ｐゴシック" charset="0"/>
                <a:cs typeface="Copperplate"/>
              </a:rPr>
              <a:t>continuum</a:t>
            </a:r>
            <a:r>
              <a:rPr lang="en-US" dirty="0">
                <a:solidFill>
                  <a:srgbClr val="000000"/>
                </a:solidFill>
                <a:latin typeface="Copperplate"/>
                <a:ea typeface="ＭＳ Ｐゴシック" charset="0"/>
                <a:cs typeface="Copperplate"/>
              </a:rPr>
              <a:t>.  </a:t>
            </a:r>
            <a:r>
              <a:rPr lang="en-US" b="1" dirty="0">
                <a:solidFill>
                  <a:srgbClr val="000000"/>
                </a:solidFill>
                <a:latin typeface="Copperplate"/>
                <a:ea typeface="ＭＳ Ｐゴシック" charset="0"/>
                <a:cs typeface="Copperplate"/>
              </a:rPr>
              <a:t>Significant struggles </a:t>
            </a:r>
            <a:r>
              <a:rPr lang="en-US" dirty="0">
                <a:solidFill>
                  <a:srgbClr val="000000"/>
                </a:solidFill>
                <a:latin typeface="Copperplate"/>
                <a:ea typeface="ＭＳ Ｐゴシック" charset="0"/>
                <a:cs typeface="Copperplate"/>
              </a:rPr>
              <a:t>occur in over </a:t>
            </a:r>
            <a:r>
              <a:rPr lang="en-US" b="1" dirty="0">
                <a:solidFill>
                  <a:srgbClr val="000000"/>
                </a:solidFill>
                <a:latin typeface="Copperplate"/>
                <a:ea typeface="ＭＳ Ｐゴシック" charset="0"/>
                <a:cs typeface="Copperplate"/>
              </a:rPr>
              <a:t>25% </a:t>
            </a:r>
            <a:r>
              <a:rPr lang="en-US" dirty="0">
                <a:solidFill>
                  <a:srgbClr val="000000"/>
                </a:solidFill>
                <a:latin typeface="Copperplate"/>
                <a:ea typeface="ＭＳ Ｐゴシック" charset="0"/>
                <a:cs typeface="Copperplate"/>
              </a:rPr>
              <a:t>of women and </a:t>
            </a:r>
            <a:r>
              <a:rPr lang="en-US" dirty="0" smtClean="0">
                <a:solidFill>
                  <a:srgbClr val="000000"/>
                </a:solidFill>
                <a:latin typeface="Copperplate"/>
                <a:ea typeface="ＭＳ Ｐゴシック" charset="0"/>
                <a:cs typeface="Copperplate"/>
              </a:rPr>
              <a:t>often </a:t>
            </a:r>
            <a:r>
              <a:rPr lang="en-US" dirty="0">
                <a:solidFill>
                  <a:srgbClr val="000000"/>
                </a:solidFill>
                <a:latin typeface="Copperplate"/>
                <a:ea typeface="ＭＳ Ｐゴシック" charset="0"/>
                <a:cs typeface="Copperplate"/>
              </a:rPr>
              <a:t>co-occur in partners and children.  </a:t>
            </a:r>
            <a:endParaRPr lang="en-US" dirty="0" smtClean="0">
              <a:solidFill>
                <a:srgbClr val="000000"/>
              </a:solidFill>
              <a:latin typeface="Copperplate"/>
              <a:ea typeface="ＭＳ Ｐゴシック" charset="0"/>
              <a:cs typeface="Copperplate"/>
            </a:endParaRPr>
          </a:p>
          <a:p>
            <a:pPr marL="0" indent="0">
              <a:lnSpc>
                <a:spcPct val="80000"/>
              </a:lnSpc>
              <a:buFont typeface="Arial" charset="0"/>
              <a:buNone/>
              <a:defRPr/>
            </a:pPr>
            <a:endParaRPr lang="en-US" dirty="0" smtClean="0">
              <a:solidFill>
                <a:srgbClr val="000000"/>
              </a:solidFill>
              <a:latin typeface="Copperplate"/>
              <a:ea typeface="ＭＳ Ｐゴシック" charset="0"/>
              <a:cs typeface="Copperplate"/>
            </a:endParaRPr>
          </a:p>
          <a:p>
            <a:pPr>
              <a:lnSpc>
                <a:spcPct val="80000"/>
              </a:lnSpc>
              <a:buFont typeface="Wingdings" charset="2"/>
              <a:buChar char="v"/>
              <a:defRPr/>
            </a:pPr>
            <a:r>
              <a:rPr lang="en-US" dirty="0">
                <a:latin typeface="Copperplate"/>
                <a:cs typeface="Copperplate"/>
              </a:rPr>
              <a:t>Up to </a:t>
            </a:r>
            <a:r>
              <a:rPr lang="en-US" b="1" dirty="0">
                <a:latin typeface="Copperplate"/>
                <a:cs typeface="Copperplate"/>
              </a:rPr>
              <a:t>75%</a:t>
            </a:r>
            <a:r>
              <a:rPr lang="en-US" dirty="0">
                <a:latin typeface="Copperplate"/>
                <a:cs typeface="Copperplate"/>
              </a:rPr>
              <a:t> of mothers of preschoolers report </a:t>
            </a:r>
            <a:r>
              <a:rPr lang="en-US" b="1" dirty="0">
                <a:latin typeface="Copperplate"/>
                <a:cs typeface="Copperplate"/>
              </a:rPr>
              <a:t>anxiety</a:t>
            </a:r>
            <a:r>
              <a:rPr lang="en-US" dirty="0">
                <a:latin typeface="Copperplate"/>
                <a:cs typeface="Copperplate"/>
              </a:rPr>
              <a:t> and feelings of </a:t>
            </a:r>
            <a:r>
              <a:rPr lang="en-US" b="1" dirty="0">
                <a:latin typeface="Copperplate"/>
                <a:cs typeface="Copperplate"/>
              </a:rPr>
              <a:t>entrapment</a:t>
            </a:r>
            <a:r>
              <a:rPr lang="en-US" dirty="0">
                <a:latin typeface="Copperplate"/>
                <a:cs typeface="Copperplate"/>
              </a:rPr>
              <a:t> while </a:t>
            </a:r>
            <a:r>
              <a:rPr lang="en-US" b="1" dirty="0">
                <a:latin typeface="Copperplate"/>
                <a:cs typeface="Copperplate"/>
              </a:rPr>
              <a:t>27%</a:t>
            </a:r>
            <a:r>
              <a:rPr lang="en-US" dirty="0">
                <a:latin typeface="Copperplate"/>
                <a:cs typeface="Copperplate"/>
              </a:rPr>
              <a:t> experience some kind of </a:t>
            </a:r>
            <a:r>
              <a:rPr lang="en-US" b="1" dirty="0">
                <a:latin typeface="Copperplate"/>
                <a:cs typeface="Copperplate"/>
              </a:rPr>
              <a:t>anxiety disorder</a:t>
            </a:r>
            <a:r>
              <a:rPr lang="en-US" dirty="0">
                <a:latin typeface="Copperplate"/>
                <a:cs typeface="Copperplate"/>
              </a:rPr>
              <a:t> (</a:t>
            </a:r>
            <a:r>
              <a:rPr lang="en-US" dirty="0" err="1">
                <a:latin typeface="Copperplate"/>
                <a:cs typeface="Copperplate"/>
              </a:rPr>
              <a:t>Schreier</a:t>
            </a:r>
            <a:r>
              <a:rPr lang="en-US" dirty="0">
                <a:latin typeface="Copperplate"/>
                <a:cs typeface="Copperplate"/>
              </a:rPr>
              <a:t>, 2008; </a:t>
            </a:r>
            <a:r>
              <a:rPr lang="en-US" dirty="0" err="1">
                <a:latin typeface="Copperplate"/>
                <a:cs typeface="Copperplate"/>
              </a:rPr>
              <a:t>Maushart</a:t>
            </a:r>
            <a:r>
              <a:rPr lang="en-US" dirty="0">
                <a:latin typeface="Copperplate"/>
                <a:cs typeface="Copperplate"/>
              </a:rPr>
              <a:t>, 1999). Between </a:t>
            </a:r>
            <a:r>
              <a:rPr lang="en-US" b="1" dirty="0">
                <a:latin typeface="Copperplate"/>
                <a:cs typeface="Copperplate"/>
              </a:rPr>
              <a:t>30-80% </a:t>
            </a:r>
            <a:r>
              <a:rPr lang="en-US" dirty="0">
                <a:latin typeface="Copperplate"/>
                <a:cs typeface="Copperplate"/>
              </a:rPr>
              <a:t>of mothers complain of </a:t>
            </a:r>
            <a:r>
              <a:rPr lang="en-US" b="1" dirty="0">
                <a:latin typeface="Copperplate"/>
                <a:cs typeface="Copperplate"/>
              </a:rPr>
              <a:t>depression</a:t>
            </a:r>
            <a:r>
              <a:rPr lang="en-US" dirty="0">
                <a:latin typeface="Copperplate"/>
                <a:cs typeface="Copperplate"/>
              </a:rPr>
              <a:t> while </a:t>
            </a:r>
            <a:r>
              <a:rPr lang="en-US" b="1" dirty="0">
                <a:latin typeface="Copperplate"/>
                <a:cs typeface="Copperplate"/>
              </a:rPr>
              <a:t>10-15% </a:t>
            </a:r>
            <a:r>
              <a:rPr lang="en-US" dirty="0">
                <a:latin typeface="Copperplate"/>
                <a:cs typeface="Copperplate"/>
              </a:rPr>
              <a:t>develop a </a:t>
            </a:r>
            <a:r>
              <a:rPr lang="en-US" b="1" dirty="0">
                <a:latin typeface="Copperplate"/>
                <a:cs typeface="Copperplate"/>
              </a:rPr>
              <a:t>mood disorder </a:t>
            </a:r>
            <a:r>
              <a:rPr lang="en-US" dirty="0">
                <a:latin typeface="Copperplate"/>
                <a:cs typeface="Copperplate"/>
              </a:rPr>
              <a:t>(Beck, 2001; </a:t>
            </a:r>
            <a:r>
              <a:rPr lang="en-US" dirty="0" err="1">
                <a:latin typeface="Copperplate"/>
                <a:cs typeface="Copperplate"/>
              </a:rPr>
              <a:t>Maushart</a:t>
            </a:r>
            <a:r>
              <a:rPr lang="en-US" dirty="0">
                <a:latin typeface="Copperplate"/>
                <a:cs typeface="Copperplate"/>
              </a:rPr>
              <a:t>, 1999). </a:t>
            </a:r>
            <a:endParaRPr lang="en-US" dirty="0" smtClean="0">
              <a:latin typeface="Copperplate"/>
              <a:cs typeface="Copperplate"/>
            </a:endParaRPr>
          </a:p>
          <a:p>
            <a:pPr marL="0" indent="0">
              <a:lnSpc>
                <a:spcPct val="80000"/>
              </a:lnSpc>
              <a:buFont typeface="Arial" charset="0"/>
              <a:buNone/>
              <a:defRPr/>
            </a:pPr>
            <a:endParaRPr lang="en-US" dirty="0">
              <a:latin typeface="Copperplate"/>
              <a:cs typeface="Copperplate"/>
            </a:endParaRPr>
          </a:p>
          <a:p>
            <a:pPr>
              <a:lnSpc>
                <a:spcPct val="80000"/>
              </a:lnSpc>
              <a:buFont typeface="Wingdings" charset="2"/>
              <a:buChar char="v"/>
              <a:defRPr/>
            </a:pPr>
            <a:r>
              <a:rPr lang="en-US" b="1" dirty="0" smtClean="0">
                <a:latin typeface="Copperplate"/>
                <a:ea typeface="ＭＳ Ｐゴシック" charset="0"/>
                <a:cs typeface="Copperplate"/>
              </a:rPr>
              <a:t>Increased </a:t>
            </a:r>
            <a:r>
              <a:rPr lang="en-US" b="1" dirty="0">
                <a:latin typeface="Copperplate"/>
                <a:ea typeface="ＭＳ Ｐゴシック" charset="0"/>
                <a:cs typeface="Copperplate"/>
              </a:rPr>
              <a:t>pregnancy fears and anxiety</a:t>
            </a:r>
            <a:r>
              <a:rPr lang="en-US" dirty="0">
                <a:latin typeface="Copperplate"/>
                <a:ea typeface="ＭＳ Ｐゴシック" charset="0"/>
                <a:cs typeface="Copperplate"/>
              </a:rPr>
              <a:t>, not general stress, relates to </a:t>
            </a:r>
            <a:r>
              <a:rPr lang="en-US" b="1" dirty="0">
                <a:latin typeface="Copperplate"/>
                <a:ea typeface="ＭＳ Ｐゴシック" charset="0"/>
                <a:cs typeface="Copperplate"/>
              </a:rPr>
              <a:t>pre-term </a:t>
            </a:r>
            <a:r>
              <a:rPr lang="en-US" b="1" dirty="0" smtClean="0">
                <a:latin typeface="Copperplate"/>
                <a:ea typeface="ＭＳ Ｐゴシック" charset="0"/>
                <a:cs typeface="Copperplate"/>
              </a:rPr>
              <a:t>births</a:t>
            </a:r>
            <a:r>
              <a:rPr lang="en-US" dirty="0">
                <a:latin typeface="Copperplate"/>
                <a:ea typeface="ＭＳ Ｐゴシック" charset="0"/>
                <a:cs typeface="Copperplate"/>
              </a:rPr>
              <a:t>—elevated </a:t>
            </a:r>
            <a:r>
              <a:rPr lang="en-US" dirty="0" err="1">
                <a:latin typeface="Copperplate"/>
                <a:ea typeface="ＭＳ Ｐゴシック" charset="0"/>
                <a:cs typeface="Copperplate"/>
              </a:rPr>
              <a:t>corticotropin</a:t>
            </a:r>
            <a:r>
              <a:rPr lang="en-US" dirty="0">
                <a:latin typeface="Copperplate"/>
                <a:ea typeface="ＭＳ Ｐゴシック" charset="0"/>
                <a:cs typeface="Copperplate"/>
              </a:rPr>
              <a:t>-releasing hormone may stimulate birth </a:t>
            </a:r>
            <a:r>
              <a:rPr lang="en-US" dirty="0" smtClean="0">
                <a:latin typeface="Copperplate"/>
                <a:ea typeface="ＭＳ Ｐゴシック" charset="0"/>
                <a:cs typeface="Copperplate"/>
              </a:rPr>
              <a:t>(</a:t>
            </a:r>
            <a:r>
              <a:rPr lang="en-US" dirty="0" err="1">
                <a:latin typeface="Copperplate"/>
                <a:ea typeface="ＭＳ Ｐゴシック" charset="0"/>
                <a:cs typeface="Copperplate"/>
              </a:rPr>
              <a:t>Dunkel-Schetter</a:t>
            </a:r>
            <a:r>
              <a:rPr lang="en-US" dirty="0">
                <a:latin typeface="Copperplate"/>
                <a:ea typeface="ＭＳ Ｐゴシック" charset="0"/>
                <a:cs typeface="Copperplate"/>
              </a:rPr>
              <a:t> &amp; Mancuso, </a:t>
            </a:r>
            <a:r>
              <a:rPr lang="en-US" dirty="0" smtClean="0">
                <a:latin typeface="Copperplate"/>
                <a:ea typeface="ＭＳ Ｐゴシック" charset="0"/>
                <a:cs typeface="Copperplate"/>
              </a:rPr>
              <a:t>2010)</a:t>
            </a:r>
            <a:endParaRPr lang="en-US" dirty="0">
              <a:latin typeface="Copperplate"/>
              <a:ea typeface="ＭＳ Ｐゴシック" charset="0"/>
              <a:cs typeface="Copperplate"/>
            </a:endParaRPr>
          </a:p>
          <a:p>
            <a:pPr marL="0" indent="0">
              <a:lnSpc>
                <a:spcPct val="80000"/>
              </a:lnSpc>
              <a:buFont typeface="Arial" charset="0"/>
              <a:buNone/>
              <a:defRPr/>
            </a:pPr>
            <a:endParaRPr lang="en-US" dirty="0" smtClean="0">
              <a:latin typeface="Copperplate"/>
              <a:ea typeface="ＭＳ Ｐゴシック" charset="0"/>
              <a:cs typeface="Copperplat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94225" y="2219325"/>
            <a:ext cx="4318000" cy="432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3554" name="Subtitle 2"/>
          <p:cNvSpPr>
            <a:spLocks noGrp="1"/>
          </p:cNvSpPr>
          <p:nvPr>
            <p:ph type="subTitle" idx="1"/>
          </p:nvPr>
        </p:nvSpPr>
        <p:spPr>
          <a:xfrm>
            <a:off x="0" y="214313"/>
            <a:ext cx="9010650" cy="6332537"/>
          </a:xfrm>
        </p:spPr>
        <p:txBody>
          <a:bodyPr/>
          <a:lstStyle/>
          <a:p>
            <a:pPr algn="l" eaLnBrk="1" hangingPunct="1"/>
            <a:r>
              <a:rPr lang="en-US" sz="2400">
                <a:solidFill>
                  <a:srgbClr val="000000"/>
                </a:solidFill>
                <a:latin typeface="Copperplate" charset="0"/>
                <a:ea typeface="ＭＳ Ｐゴシック" charset="0"/>
                <a:cs typeface="Copperplate" charset="0"/>
              </a:rPr>
              <a:t>Psychological Challenges in Perinatal Period:</a:t>
            </a:r>
          </a:p>
          <a:p>
            <a:pPr algn="l" eaLnBrk="1" hangingPunct="1"/>
            <a:r>
              <a:rPr lang="en-US" sz="1600">
                <a:solidFill>
                  <a:srgbClr val="000000"/>
                </a:solidFill>
                <a:latin typeface="Courier New" charset="0"/>
                <a:ea typeface="ＭＳ Ｐゴシック" charset="0"/>
                <a:cs typeface="Courier New" charset="0"/>
              </a:rPr>
              <a:t>	</a:t>
            </a:r>
            <a:endParaRPr lang="en-US" sz="1800">
              <a:solidFill>
                <a:srgbClr val="000000"/>
              </a:solidFill>
              <a:latin typeface="Copperplate" charset="0"/>
              <a:ea typeface="ＭＳ Ｐゴシック" charset="0"/>
              <a:cs typeface="Copperplate" charset="0"/>
            </a:endParaRP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anxiety</a:t>
            </a:r>
          </a:p>
          <a:p>
            <a:pPr algn="l"/>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Trauma</a:t>
            </a:r>
            <a:r>
              <a:rPr lang="en-US" sz="1800">
                <a:solidFill>
                  <a:srgbClr val="000000"/>
                </a:solidFill>
                <a:latin typeface="Copperplate" charset="0"/>
                <a:ea typeface="ＭＳ Ｐゴシック" charset="0"/>
                <a:cs typeface="Copperplate" charset="0"/>
              </a:rPr>
              <a:t> including </a:t>
            </a:r>
            <a:r>
              <a:rPr lang="en-US" sz="1800" b="1">
                <a:solidFill>
                  <a:srgbClr val="000000"/>
                </a:solidFill>
                <a:latin typeface="Copperplate" charset="0"/>
                <a:ea typeface="ＭＳ Ｐゴシック" charset="0"/>
                <a:cs typeface="Copperplate" charset="0"/>
              </a:rPr>
              <a:t>Post-Traumatic Stress Disorder</a:t>
            </a:r>
          </a:p>
          <a:p>
            <a:pPr algn="l" eaLnBrk="1" hangingPunct="1"/>
            <a:r>
              <a:rPr lang="en-US" sz="1800" b="1">
                <a:solidFill>
                  <a:srgbClr val="000000"/>
                </a:solidFill>
                <a:latin typeface="Copperplate" charset="0"/>
                <a:ea typeface="ＭＳ Ｐゴシック" charset="0"/>
                <a:cs typeface="Copperplate" charset="0"/>
              </a:rPr>
              <a:t>	</a:t>
            </a:r>
            <a:r>
              <a:rPr lang="en-US" sz="1800">
                <a:solidFill>
                  <a:srgbClr val="000000"/>
                </a:solidFill>
                <a:latin typeface="Copperplate" charset="0"/>
                <a:ea typeface="ＭＳ Ｐゴシック" charset="0"/>
                <a:cs typeface="Copperplate" charset="0"/>
              </a:rPr>
              <a:t> </a:t>
            </a:r>
            <a:r>
              <a:rPr lang="en-US" sz="1800" b="1">
                <a:solidFill>
                  <a:srgbClr val="000000"/>
                </a:solidFill>
                <a:latin typeface="Copperplate" charset="0"/>
                <a:ea typeface="ＭＳ Ｐゴシック" charset="0"/>
                <a:cs typeface="Copperplate" charset="0"/>
              </a:rPr>
              <a:t>Bonding </a:t>
            </a:r>
            <a:r>
              <a:rPr lang="en-US" sz="1800">
                <a:solidFill>
                  <a:srgbClr val="000000"/>
                </a:solidFill>
                <a:latin typeface="Copperplate" charset="0"/>
                <a:ea typeface="ＭＳ Ｐゴシック" charset="0"/>
                <a:cs typeface="Copperplate" charset="0"/>
              </a:rPr>
              <a:t>and</a:t>
            </a:r>
            <a:r>
              <a:rPr lang="en-US" sz="1800" b="1">
                <a:solidFill>
                  <a:srgbClr val="000000"/>
                </a:solidFill>
                <a:latin typeface="Copperplate" charset="0"/>
                <a:ea typeface="ＭＳ Ｐゴシック" charset="0"/>
                <a:cs typeface="Copperplate" charset="0"/>
              </a:rPr>
              <a:t> Attachment </a:t>
            </a:r>
            <a:r>
              <a:rPr lang="en-US" sz="1800">
                <a:solidFill>
                  <a:srgbClr val="000000"/>
                </a:solidFill>
                <a:latin typeface="Copperplate" charset="0"/>
                <a:ea typeface="ＭＳ Ｐゴシック" charset="0"/>
                <a:cs typeface="Copperplate" charset="0"/>
              </a:rPr>
              <a:t>Problems:  </a:t>
            </a:r>
          </a:p>
          <a:p>
            <a:pPr algn="l" eaLnBrk="1" hangingPunct="1"/>
            <a:r>
              <a:rPr lang="en-US" sz="1800">
                <a:solidFill>
                  <a:srgbClr val="000000"/>
                </a:solidFill>
                <a:latin typeface="Copperplate" charset="0"/>
                <a:ea typeface="ＭＳ Ｐゴシック" charset="0"/>
                <a:cs typeface="Copperplate" charset="0"/>
              </a:rPr>
              <a:t>		•	Detached or overly, inconsistently, or chaotically attached </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Developmental challenges </a:t>
            </a:r>
            <a:r>
              <a:rPr lang="en-US" sz="1800">
                <a:solidFill>
                  <a:srgbClr val="000000"/>
                </a:solidFill>
                <a:latin typeface="Copperplate" charset="0"/>
                <a:ea typeface="ＭＳ Ｐゴシック" charset="0"/>
                <a:cs typeface="Copperplate" charset="0"/>
              </a:rPr>
              <a:t>and</a:t>
            </a:r>
            <a:r>
              <a:rPr lang="en-US" sz="1800" b="1">
                <a:solidFill>
                  <a:srgbClr val="000000"/>
                </a:solidFill>
                <a:latin typeface="Copperplate" charset="0"/>
                <a:ea typeface="ＭＳ Ｐゴシック" charset="0"/>
                <a:cs typeface="Copperplate" charset="0"/>
              </a:rPr>
              <a:t> </a:t>
            </a:r>
            <a:r>
              <a:rPr lang="en-US" sz="1800">
                <a:solidFill>
                  <a:srgbClr val="000000"/>
                </a:solidFill>
                <a:latin typeface="Copperplate" charset="0"/>
                <a:ea typeface="ＭＳ Ｐゴシック" charset="0"/>
                <a:cs typeface="Copperplate" charset="0"/>
              </a:rPr>
              <a:t>transitions</a:t>
            </a:r>
          </a:p>
          <a:p>
            <a:pPr algn="l" eaLnBrk="1" hangingPunct="1"/>
            <a:r>
              <a:rPr lang="en-US" sz="1800" b="1">
                <a:solidFill>
                  <a:srgbClr val="000000"/>
                </a:solidFill>
                <a:latin typeface="Copperplate" charset="0"/>
                <a:ea typeface="ＭＳ Ｐゴシック" charset="0"/>
                <a:cs typeface="Copperplate" charset="0"/>
              </a:rPr>
              <a:t>	</a:t>
            </a:r>
            <a:r>
              <a:rPr lang="en-US" sz="1800">
                <a:solidFill>
                  <a:srgbClr val="000000"/>
                </a:solidFill>
                <a:latin typeface="Copperplate" charset="0"/>
                <a:ea typeface="ＭＳ Ｐゴシック" charset="0"/>
                <a:cs typeface="Copperplate" charset="0"/>
              </a:rPr>
              <a:t> </a:t>
            </a:r>
            <a:r>
              <a:rPr lang="en-US" sz="1800" b="1">
                <a:solidFill>
                  <a:srgbClr val="000000"/>
                </a:solidFill>
                <a:latin typeface="Copperplate" charset="0"/>
                <a:ea typeface="ＭＳ Ｐゴシック" charset="0"/>
                <a:cs typeface="Copperplate" charset="0"/>
              </a:rPr>
              <a:t>Grief and loss</a:t>
            </a:r>
          </a:p>
          <a:p>
            <a:pPr algn="l" eaLnBrk="1" hangingPunct="1"/>
            <a:r>
              <a:rPr lang="en-US" sz="1800" b="1">
                <a:solidFill>
                  <a:srgbClr val="000000"/>
                </a:solidFill>
                <a:latin typeface="Copperplate" charset="0"/>
                <a:ea typeface="ＭＳ Ｐゴシック" charset="0"/>
                <a:cs typeface="Copperplate" charset="0"/>
              </a:rPr>
              <a:t>	</a:t>
            </a:r>
            <a:r>
              <a:rPr lang="en-US" sz="1800">
                <a:solidFill>
                  <a:srgbClr val="000000"/>
                </a:solidFill>
                <a:latin typeface="Copperplate" charset="0"/>
                <a:ea typeface="ＭＳ Ｐゴシック" charset="0"/>
                <a:cs typeface="Copperplate" charset="0"/>
              </a:rPr>
              <a:t> </a:t>
            </a:r>
            <a:r>
              <a:rPr lang="en-US" sz="1800" b="1">
                <a:solidFill>
                  <a:srgbClr val="000000"/>
                </a:solidFill>
                <a:latin typeface="Copperplate" charset="0"/>
                <a:ea typeface="ＭＳ Ｐゴシック" charset="0"/>
                <a:cs typeface="Copperplate" charset="0"/>
              </a:rPr>
              <a:t>Depression</a:t>
            </a:r>
            <a:endParaRPr lang="en-US" sz="1800">
              <a:solidFill>
                <a:srgbClr val="000000"/>
              </a:solidFill>
              <a:latin typeface="Copperplate" charset="0"/>
              <a:ea typeface="ＭＳ Ｐゴシック" charset="0"/>
              <a:cs typeface="Copperplate" charset="0"/>
            </a:endParaRP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Relationship/Marital/Partner </a:t>
            </a:r>
            <a:r>
              <a:rPr lang="en-US" sz="1800">
                <a:solidFill>
                  <a:srgbClr val="000000"/>
                </a:solidFill>
                <a:latin typeface="Copperplate" charset="0"/>
                <a:ea typeface="ＭＳ Ｐゴシック" charset="0"/>
                <a:cs typeface="Copperplate" charset="0"/>
              </a:rPr>
              <a:t>Issues</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Unresolved Past </a:t>
            </a:r>
            <a:r>
              <a:rPr lang="en-US" sz="1800">
                <a:solidFill>
                  <a:srgbClr val="000000"/>
                </a:solidFill>
                <a:latin typeface="Copperplate" charset="0"/>
                <a:ea typeface="ＭＳ Ｐゴシック" charset="0"/>
                <a:cs typeface="Copperplate" charset="0"/>
              </a:rPr>
              <a:t>Issues</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Concerns </a:t>
            </a:r>
            <a:r>
              <a:rPr lang="en-US" sz="1800">
                <a:solidFill>
                  <a:srgbClr val="000000"/>
                </a:solidFill>
                <a:latin typeface="Copperplate" charset="0"/>
                <a:ea typeface="ＭＳ Ｐゴシック" charset="0"/>
                <a:cs typeface="Copperplate" charset="0"/>
              </a:rPr>
              <a:t>about</a:t>
            </a:r>
            <a:r>
              <a:rPr lang="en-US" sz="1800" b="1">
                <a:solidFill>
                  <a:srgbClr val="000000"/>
                </a:solidFill>
                <a:latin typeface="Copperplate" charset="0"/>
                <a:ea typeface="ＭＳ Ｐゴシック" charset="0"/>
                <a:cs typeface="Copperplate" charset="0"/>
              </a:rPr>
              <a:t> Parenting</a:t>
            </a:r>
            <a:endParaRPr lang="en-US" sz="1800">
              <a:solidFill>
                <a:srgbClr val="000000"/>
              </a:solidFill>
              <a:latin typeface="Copperplate" charset="0"/>
              <a:ea typeface="ＭＳ Ｐゴシック" charset="0"/>
              <a:cs typeface="Copperplate" charset="0"/>
            </a:endParaRP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Pregnancy Related </a:t>
            </a:r>
            <a:r>
              <a:rPr lang="en-US" sz="1800">
                <a:solidFill>
                  <a:srgbClr val="000000"/>
                </a:solidFill>
                <a:latin typeface="Copperplate" charset="0"/>
                <a:ea typeface="ＭＳ Ｐゴシック" charset="0"/>
                <a:cs typeface="Copperplate" charset="0"/>
              </a:rPr>
              <a:t>Concerns 		</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Psychosomatic</a:t>
            </a:r>
            <a:r>
              <a:rPr lang="en-US" sz="1800">
                <a:solidFill>
                  <a:srgbClr val="000000"/>
                </a:solidFill>
                <a:latin typeface="Copperplate" charset="0"/>
                <a:ea typeface="ＭＳ Ｐゴシック" charset="0"/>
                <a:cs typeface="Copperplate" charset="0"/>
              </a:rPr>
              <a:t> Problems</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Eating </a:t>
            </a:r>
            <a:r>
              <a:rPr lang="en-US" sz="1800">
                <a:solidFill>
                  <a:srgbClr val="000000"/>
                </a:solidFill>
                <a:latin typeface="Copperplate" charset="0"/>
                <a:ea typeface="ＭＳ Ｐゴシック" charset="0"/>
                <a:cs typeface="Copperplate" charset="0"/>
              </a:rPr>
              <a:t>Disturbances </a:t>
            </a:r>
          </a:p>
          <a:p>
            <a:pPr algn="l" eaLnBrk="1" hangingPunct="1"/>
            <a:r>
              <a:rPr lang="en-US" sz="1800">
                <a:solidFill>
                  <a:srgbClr val="000000"/>
                </a:solidFill>
                <a:latin typeface="Copperplate" charset="0"/>
                <a:ea typeface="ＭＳ Ｐゴシック" charset="0"/>
                <a:cs typeface="Copperplate" charset="0"/>
              </a:rPr>
              <a:t>	  </a:t>
            </a:r>
            <a:r>
              <a:rPr lang="en-US" sz="1800" b="1">
                <a:solidFill>
                  <a:srgbClr val="000000"/>
                </a:solidFill>
                <a:latin typeface="Copperplate" charset="0"/>
                <a:ea typeface="ＭＳ Ｐゴシック" charset="0"/>
                <a:cs typeface="Copperplate" charset="0"/>
              </a:rPr>
              <a:t>Substance Abuse</a:t>
            </a:r>
          </a:p>
          <a:p>
            <a:pPr algn="l" eaLnBrk="1" hangingPunct="1"/>
            <a:r>
              <a:rPr lang="en-US" sz="1800" b="1">
                <a:solidFill>
                  <a:srgbClr val="000000"/>
                </a:solidFill>
                <a:latin typeface="Copperplate" charset="0"/>
                <a:ea typeface="ＭＳ Ｐゴシック" charset="0"/>
                <a:cs typeface="Copperplate" charset="0"/>
              </a:rPr>
              <a:t>	</a:t>
            </a:r>
            <a:r>
              <a:rPr lang="en-US" sz="1800">
                <a:solidFill>
                  <a:srgbClr val="000000"/>
                </a:solidFill>
                <a:latin typeface="Copperplate" charset="0"/>
                <a:ea typeface="ＭＳ Ｐゴシック" charset="0"/>
                <a:cs typeface="Copperplate" charset="0"/>
              </a:rPr>
              <a:t></a:t>
            </a:r>
            <a:r>
              <a:rPr lang="en-US" sz="1800" b="1">
                <a:solidFill>
                  <a:srgbClr val="000000"/>
                </a:solidFill>
                <a:latin typeface="Copperplate" charset="0"/>
                <a:ea typeface="ＭＳ Ｐゴシック" charset="0"/>
                <a:cs typeface="Copperplate" charset="0"/>
              </a:rPr>
              <a:t>  Addictions</a:t>
            </a:r>
            <a:r>
              <a:rPr lang="en-US" sz="1800">
                <a:solidFill>
                  <a:srgbClr val="000000"/>
                </a:solidFill>
                <a:latin typeface="Copperplate" charset="0"/>
                <a:ea typeface="ＭＳ Ｐゴシック" charset="0"/>
                <a:cs typeface="Copperplate" charset="0"/>
              </a:rPr>
              <a:t> </a:t>
            </a:r>
            <a:endParaRPr lang="en-US" sz="1800">
              <a:solidFill>
                <a:srgbClr val="898989"/>
              </a:solidFill>
              <a:latin typeface="Copperplate" charset="0"/>
              <a:ea typeface="ＭＳ Ｐゴシック" charset="0"/>
              <a:cs typeface="Copperplate" charset="0"/>
            </a:endParaRPr>
          </a:p>
        </p:txBody>
      </p:sp>
      <p:sp>
        <p:nvSpPr>
          <p:cNvPr id="23555" name="TextBox 3"/>
          <p:cNvSpPr txBox="1">
            <a:spLocks noChangeArrowheads="1"/>
          </p:cNvSpPr>
          <p:nvPr/>
        </p:nvSpPr>
        <p:spPr bwMode="auto">
          <a:xfrm>
            <a:off x="4949825" y="5962650"/>
            <a:ext cx="3441700"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I think I</a:t>
            </a:r>
            <a:r>
              <a:rPr lang="ja-JP" altLang="en-US" sz="1600" b="1"/>
              <a:t>’</a:t>
            </a:r>
            <a:r>
              <a:rPr lang="en-US" altLang="ja-JP" sz="1600" b="1"/>
              <a:t>m having pre-traumatic stress disorder</a:t>
            </a:r>
            <a:endParaRPr lang="en-US" sz="16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828675"/>
          </a:xfrm>
        </p:spPr>
        <p:txBody>
          <a:bodyPr/>
          <a:lstStyle/>
          <a:p>
            <a:r>
              <a:rPr lang="en-US" sz="2400">
                <a:latin typeface="Copperplate" charset="0"/>
                <a:ea typeface="ＭＳ Ｐゴシック" charset="0"/>
                <a:cs typeface="Copperplate" charset="0"/>
              </a:rPr>
              <a:t>Factors Associated with Perinatal Distress</a:t>
            </a:r>
          </a:p>
        </p:txBody>
      </p:sp>
      <p:sp>
        <p:nvSpPr>
          <p:cNvPr id="24578" name="Content Placeholder 2"/>
          <p:cNvSpPr>
            <a:spLocks noGrp="1"/>
          </p:cNvSpPr>
          <p:nvPr>
            <p:ph idx="1"/>
          </p:nvPr>
        </p:nvSpPr>
        <p:spPr>
          <a:xfrm>
            <a:off x="90488" y="920750"/>
            <a:ext cx="8902700" cy="5749925"/>
          </a:xfrm>
        </p:spPr>
        <p:txBody>
          <a:bodyPr/>
          <a:lstStyle/>
          <a:p>
            <a:r>
              <a:rPr lang="en-US" sz="1600" b="1">
                <a:latin typeface="Copperplate" charset="0"/>
                <a:ea typeface="ＭＳ Ｐゴシック" charset="0"/>
                <a:cs typeface="Copperplate" charset="0"/>
              </a:rPr>
              <a:t>Physical factors</a:t>
            </a:r>
            <a:r>
              <a:rPr lang="en-US" sz="1600">
                <a:latin typeface="Copperplate" charset="0"/>
                <a:ea typeface="ＭＳ Ｐゴシック" charset="0"/>
                <a:cs typeface="Copperplate" charset="0"/>
              </a:rPr>
              <a:t>: </a:t>
            </a:r>
          </a:p>
          <a:p>
            <a:pPr lvl="2"/>
            <a:r>
              <a:rPr lang="en-US" sz="1600">
                <a:latin typeface="Copperplate" charset="0"/>
                <a:ea typeface="ＭＳ Ｐゴシック" charset="0"/>
                <a:cs typeface="Copperplate" charset="0"/>
              </a:rPr>
              <a:t>Previous psychiatric history and care</a:t>
            </a:r>
          </a:p>
          <a:p>
            <a:pPr lvl="2"/>
            <a:r>
              <a:rPr lang="en-US" sz="1600">
                <a:latin typeface="Copperplate" charset="0"/>
                <a:ea typeface="ＭＳ Ｐゴシック" charset="0"/>
                <a:cs typeface="Copperplate" charset="0"/>
              </a:rPr>
              <a:t>Physical problems: thyroid, hormones, nutrients, neurotransmitters,   anemia  </a:t>
            </a:r>
          </a:p>
          <a:p>
            <a:pPr lvl="2"/>
            <a:r>
              <a:rPr lang="en-US" sz="1600">
                <a:latin typeface="Copperplate" charset="0"/>
                <a:ea typeface="ＭＳ Ｐゴシック" charset="0"/>
                <a:cs typeface="Copperplate" charset="0"/>
              </a:rPr>
              <a:t>Fatigue and disrupted sleep</a:t>
            </a:r>
          </a:p>
          <a:p>
            <a:r>
              <a:rPr lang="en-US" sz="1600" b="1">
                <a:latin typeface="Copperplate" charset="0"/>
                <a:ea typeface="ＭＳ Ｐゴシック" charset="0"/>
                <a:cs typeface="Copperplate" charset="0"/>
              </a:rPr>
              <a:t>Socio-cultural factors</a:t>
            </a:r>
            <a:r>
              <a:rPr lang="en-US" sz="1600">
                <a:latin typeface="Copperplate" charset="0"/>
                <a:ea typeface="ＭＳ Ｐゴシック" charset="0"/>
                <a:cs typeface="Copperplate" charset="0"/>
              </a:rPr>
              <a:t>:</a:t>
            </a:r>
          </a:p>
          <a:p>
            <a:pPr lvl="2"/>
            <a:r>
              <a:rPr lang="en-US" sz="1600">
                <a:latin typeface="Copperplate" charset="0"/>
                <a:ea typeface="ＭＳ Ｐゴシック" charset="0"/>
                <a:cs typeface="Copperplate" charset="0"/>
              </a:rPr>
              <a:t>Inadequate social/cultural/familial recognition</a:t>
            </a:r>
          </a:p>
          <a:p>
            <a:pPr lvl="2"/>
            <a:r>
              <a:rPr lang="en-US" sz="1600">
                <a:latin typeface="Copperplate" charset="0"/>
                <a:ea typeface="ＭＳ Ｐゴシック" charset="0"/>
                <a:cs typeface="Copperplate" charset="0"/>
              </a:rPr>
              <a:t>Absence of traditions/rituals </a:t>
            </a:r>
          </a:p>
          <a:p>
            <a:pPr lvl="2"/>
            <a:r>
              <a:rPr lang="en-US" sz="1600">
                <a:latin typeface="Copperplate" charset="0"/>
                <a:ea typeface="ＭＳ Ｐゴシック" charset="0"/>
                <a:cs typeface="Copperplate" charset="0"/>
              </a:rPr>
              <a:t>Insufficient social support and social isolation</a:t>
            </a:r>
          </a:p>
          <a:p>
            <a:pPr lvl="2"/>
            <a:r>
              <a:rPr lang="en-US" sz="1600">
                <a:latin typeface="Copperplate" charset="0"/>
                <a:ea typeface="ＭＳ Ｐゴシック" charset="0"/>
                <a:cs typeface="Copperplate" charset="0"/>
              </a:rPr>
              <a:t>Socioeconomic problems</a:t>
            </a:r>
          </a:p>
          <a:p>
            <a:r>
              <a:rPr lang="en-US" sz="1600" b="1">
                <a:latin typeface="Copperplate" charset="0"/>
                <a:ea typeface="ＭＳ Ｐゴシック" charset="0"/>
                <a:cs typeface="Copperplate" charset="0"/>
              </a:rPr>
              <a:t>Birth and Infant Factors</a:t>
            </a:r>
            <a:r>
              <a:rPr lang="en-US" sz="1600">
                <a:latin typeface="Copperplate" charset="0"/>
                <a:ea typeface="ＭＳ Ｐゴシック" charset="0"/>
                <a:cs typeface="Copperplate" charset="0"/>
              </a:rPr>
              <a:t>:</a:t>
            </a:r>
          </a:p>
          <a:p>
            <a:pPr lvl="2"/>
            <a:r>
              <a:rPr lang="en-US" sz="1600">
                <a:latin typeface="Copperplate" charset="0"/>
                <a:ea typeface="ＭＳ Ｐゴシック" charset="0"/>
                <a:cs typeface="Copperplate" charset="0"/>
              </a:rPr>
              <a:t>History of obstetric problems and treatment for infertility, stillbirth, or miscarriage</a:t>
            </a:r>
          </a:p>
          <a:p>
            <a:pPr lvl="2"/>
            <a:r>
              <a:rPr lang="en-US" sz="1600">
                <a:latin typeface="Copperplate" charset="0"/>
                <a:ea typeface="ＭＳ Ｐゴシック" charset="0"/>
                <a:cs typeface="Copperplate" charset="0"/>
              </a:rPr>
              <a:t>Difficult or traumatic pregnancy, labor or birth </a:t>
            </a:r>
          </a:p>
          <a:p>
            <a:pPr lvl="2"/>
            <a:r>
              <a:rPr lang="en-US" sz="1600">
                <a:latin typeface="Copperplate" charset="0"/>
                <a:ea typeface="ＭＳ Ｐゴシック" charset="0"/>
                <a:cs typeface="Copperplate" charset="0"/>
              </a:rPr>
              <a:t>Twins and multiple births</a:t>
            </a:r>
          </a:p>
          <a:p>
            <a:pPr lvl="2"/>
            <a:r>
              <a:rPr lang="en-US" sz="1600">
                <a:latin typeface="Copperplate" charset="0"/>
                <a:ea typeface="ＭＳ Ｐゴシック" charset="0"/>
                <a:cs typeface="Copperplate" charset="0"/>
              </a:rPr>
              <a:t>Discrepancy between expectations and subsequent experience</a:t>
            </a:r>
          </a:p>
          <a:p>
            <a:pPr lvl="2"/>
            <a:r>
              <a:rPr lang="en-US" sz="1600">
                <a:latin typeface="Copperplate" charset="0"/>
                <a:ea typeface="ＭＳ Ｐゴシック" charset="0"/>
                <a:cs typeface="Copperplate" charset="0"/>
              </a:rPr>
              <a:t>Disappointment with birth and birth professionals</a:t>
            </a:r>
          </a:p>
          <a:p>
            <a:pPr lvl="2"/>
            <a:r>
              <a:rPr lang="en-US" sz="1600">
                <a:latin typeface="Copperplate" charset="0"/>
                <a:ea typeface="ＭＳ Ｐゴシック" charset="0"/>
                <a:cs typeface="Copperplate" charset="0"/>
              </a:rPr>
              <a:t>Problems with infant</a:t>
            </a:r>
          </a:p>
          <a:p>
            <a:pPr lvl="2"/>
            <a:r>
              <a:rPr lang="en-US" sz="1600">
                <a:latin typeface="Copperplate" charset="0"/>
                <a:ea typeface="ＭＳ Ｐゴシック" charset="0"/>
                <a:cs typeface="Copperplate" charset="0"/>
              </a:rPr>
              <a:t>Infant characteristics especially when poor match with mother</a:t>
            </a:r>
          </a:p>
          <a:p>
            <a:pPr lvl="2"/>
            <a:r>
              <a:rPr lang="en-US" sz="1600">
                <a:latin typeface="Copperplate" charset="0"/>
                <a:ea typeface="ＭＳ Ｐゴシック" charset="0"/>
                <a:cs typeface="Copperplate" charset="0"/>
              </a:rPr>
              <a:t>Complications, dissatisfaction, or disliking breastfeeding</a:t>
            </a:r>
          </a:p>
          <a:p>
            <a:endParaRPr lang="en-US" sz="1600">
              <a:latin typeface="Copperplate" charset="0"/>
              <a:ea typeface="ＭＳ Ｐゴシック" charset="0"/>
              <a:cs typeface="Copperplate"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828675"/>
          </a:xfrm>
        </p:spPr>
        <p:txBody>
          <a:bodyPr/>
          <a:lstStyle/>
          <a:p>
            <a:r>
              <a:rPr lang="en-US" sz="2400">
                <a:latin typeface="Copperplate" charset="0"/>
                <a:ea typeface="ＭＳ Ｐゴシック" charset="0"/>
                <a:cs typeface="Copperplate" charset="0"/>
              </a:rPr>
              <a:t>Factors Associated with Perinatal Distress</a:t>
            </a:r>
          </a:p>
        </p:txBody>
      </p:sp>
      <p:sp>
        <p:nvSpPr>
          <p:cNvPr id="25602" name="Content Placeholder 2"/>
          <p:cNvSpPr>
            <a:spLocks noGrp="1"/>
          </p:cNvSpPr>
          <p:nvPr>
            <p:ph idx="1"/>
          </p:nvPr>
        </p:nvSpPr>
        <p:spPr>
          <a:xfrm>
            <a:off x="90488" y="920750"/>
            <a:ext cx="8902700" cy="5749925"/>
          </a:xfrm>
        </p:spPr>
        <p:txBody>
          <a:bodyPr/>
          <a:lstStyle/>
          <a:p>
            <a:r>
              <a:rPr lang="en-US" sz="1600" b="1">
                <a:latin typeface="Copperplate" charset="0"/>
                <a:ea typeface="ＭＳ Ｐゴシック" charset="0"/>
                <a:cs typeface="Copperplate" charset="0"/>
              </a:rPr>
              <a:t>Psychological Factors</a:t>
            </a:r>
            <a:r>
              <a:rPr lang="en-US" sz="1600">
                <a:latin typeface="Copperplate" charset="0"/>
                <a:ea typeface="ＭＳ Ｐゴシック" charset="0"/>
                <a:cs typeface="Copperplate" charset="0"/>
              </a:rPr>
              <a:t>:</a:t>
            </a:r>
          </a:p>
          <a:p>
            <a:pPr lvl="2"/>
            <a:r>
              <a:rPr lang="en-US" sz="1600">
                <a:latin typeface="Copperplate" charset="0"/>
                <a:ea typeface="ＭＳ Ｐゴシック" charset="0"/>
                <a:cs typeface="Copperplate" charset="0"/>
              </a:rPr>
              <a:t>Poor relationship with partner/marriage</a:t>
            </a:r>
          </a:p>
          <a:p>
            <a:pPr lvl="2"/>
            <a:r>
              <a:rPr lang="en-US" sz="1600">
                <a:latin typeface="Copperplate" charset="0"/>
                <a:ea typeface="ＭＳ Ｐゴシック" charset="0"/>
                <a:cs typeface="Copperplate" charset="0"/>
              </a:rPr>
              <a:t>Negative perceptions of parental care during one’s childhood </a:t>
            </a:r>
          </a:p>
          <a:p>
            <a:pPr lvl="2"/>
            <a:r>
              <a:rPr lang="en-US" sz="1600">
                <a:latin typeface="Copperplate" charset="0"/>
                <a:ea typeface="ＭＳ Ｐゴシック" charset="0"/>
                <a:cs typeface="Copperplate" charset="0"/>
              </a:rPr>
              <a:t>Poor relationship with parents </a:t>
            </a:r>
          </a:p>
          <a:p>
            <a:pPr lvl="2"/>
            <a:r>
              <a:rPr lang="en-US" sz="1600">
                <a:latin typeface="Copperplate" charset="0"/>
                <a:ea typeface="ＭＳ Ｐゴシック" charset="0"/>
                <a:cs typeface="Copperplate" charset="0"/>
              </a:rPr>
              <a:t>Absent/poor mother-daughter relationship</a:t>
            </a:r>
          </a:p>
          <a:p>
            <a:pPr lvl="2"/>
            <a:r>
              <a:rPr lang="en-US" sz="1600">
                <a:latin typeface="Copperplate" charset="0"/>
                <a:ea typeface="ＭＳ Ｐゴシック" charset="0"/>
                <a:cs typeface="Copperplate" charset="0"/>
              </a:rPr>
              <a:t>Less paternal involvement and support of infant’s care</a:t>
            </a:r>
          </a:p>
          <a:p>
            <a:pPr lvl="2"/>
            <a:r>
              <a:rPr lang="en-US" sz="1600">
                <a:latin typeface="Copperplate" charset="0"/>
                <a:ea typeface="ＭＳ Ｐゴシック" charset="0"/>
                <a:cs typeface="Copperplate" charset="0"/>
              </a:rPr>
              <a:t>Ignorance of infant development</a:t>
            </a:r>
          </a:p>
          <a:p>
            <a:pPr lvl="2"/>
            <a:r>
              <a:rPr lang="en-US" sz="1600">
                <a:latin typeface="Copperplate" charset="0"/>
                <a:ea typeface="ＭＳ Ｐゴシック" charset="0"/>
                <a:cs typeface="Copperplate" charset="0"/>
              </a:rPr>
              <a:t>Distorted self-esteem and self-efficacy (high or low)</a:t>
            </a:r>
          </a:p>
          <a:p>
            <a:pPr lvl="2"/>
            <a:r>
              <a:rPr lang="en-US" sz="1600">
                <a:latin typeface="Copperplate" charset="0"/>
                <a:ea typeface="ＭＳ Ｐゴシック" charset="0"/>
                <a:cs typeface="Copperplate" charset="0"/>
              </a:rPr>
              <a:t>Unrealistic expectations </a:t>
            </a:r>
          </a:p>
          <a:p>
            <a:pPr lvl="2"/>
            <a:r>
              <a:rPr lang="en-US" sz="1600">
                <a:latin typeface="Copperplate" charset="0"/>
                <a:ea typeface="ＭＳ Ｐゴシック" charset="0"/>
                <a:cs typeface="Copperplate" charset="0"/>
              </a:rPr>
              <a:t>Lack of satisfaction with educational or professional achievement</a:t>
            </a:r>
          </a:p>
          <a:p>
            <a:pPr lvl="2"/>
            <a:r>
              <a:rPr lang="en-US" sz="1600">
                <a:latin typeface="Copperplate" charset="0"/>
                <a:ea typeface="ＭＳ Ｐゴシック" charset="0"/>
                <a:cs typeface="Copperplate" charset="0"/>
              </a:rPr>
              <a:t>Little previous contact with babies</a:t>
            </a:r>
          </a:p>
          <a:p>
            <a:pPr lvl="2"/>
            <a:r>
              <a:rPr lang="en-US" sz="1600">
                <a:latin typeface="Copperplate" charset="0"/>
                <a:ea typeface="ＭＳ Ｐゴシック" charset="0"/>
                <a:cs typeface="Copperplate" charset="0"/>
              </a:rPr>
              <a:t>Prolonged conception period </a:t>
            </a:r>
          </a:p>
          <a:p>
            <a:pPr lvl="2"/>
            <a:r>
              <a:rPr lang="en-US" sz="1600">
                <a:latin typeface="Copperplate" charset="0"/>
                <a:ea typeface="ＭＳ Ｐゴシック" charset="0"/>
                <a:cs typeface="Copperplate" charset="0"/>
              </a:rPr>
              <a:t>History of sexual or physical trauma and abuse </a:t>
            </a:r>
          </a:p>
          <a:p>
            <a:pPr lvl="2"/>
            <a:r>
              <a:rPr lang="en-US" sz="1600">
                <a:latin typeface="Copperplate" charset="0"/>
                <a:ea typeface="ＭＳ Ｐゴシック" charset="0"/>
                <a:cs typeface="Copperplate" charset="0"/>
              </a:rPr>
              <a:t>Fear of childbirth</a:t>
            </a:r>
          </a:p>
          <a:p>
            <a:pPr lvl="2"/>
            <a:r>
              <a:rPr lang="en-US" sz="1600">
                <a:latin typeface="Copperplate" charset="0"/>
                <a:ea typeface="ＭＳ Ｐゴシック" charset="0"/>
                <a:cs typeface="Copperplate" charset="0"/>
              </a:rPr>
              <a:t>Unresolved traumas or losses</a:t>
            </a:r>
          </a:p>
          <a:p>
            <a:pPr lvl="2"/>
            <a:r>
              <a:rPr lang="en-US" sz="1600">
                <a:latin typeface="Copperplate" charset="0"/>
                <a:ea typeface="ＭＳ Ｐゴシック" charset="0"/>
                <a:cs typeface="Copperplate" charset="0"/>
              </a:rPr>
              <a:t>Stressful events</a:t>
            </a:r>
          </a:p>
          <a:p>
            <a:pPr lvl="2"/>
            <a:r>
              <a:rPr lang="en-US" sz="1600">
                <a:latin typeface="Copperplate" charset="0"/>
                <a:ea typeface="ＭＳ Ｐゴシック" charset="0"/>
                <a:cs typeface="Copperplate" charset="0"/>
              </a:rPr>
              <a:t>Maternal age (younger and older)</a:t>
            </a:r>
          </a:p>
          <a:p>
            <a:pPr lvl="2"/>
            <a:r>
              <a:rPr lang="en-US" sz="1600">
                <a:latin typeface="Copperplate" charset="0"/>
                <a:ea typeface="ＭＳ Ｐゴシック" charset="0"/>
                <a:cs typeface="Copperplate" charset="0"/>
              </a:rPr>
              <a:t>Lack of control over returning to work</a:t>
            </a:r>
          </a:p>
          <a:p>
            <a:pPr lvl="2"/>
            <a:r>
              <a:rPr lang="en-US" sz="1600">
                <a:latin typeface="Copperplate" charset="0"/>
                <a:ea typeface="ＭＳ Ｐゴシック" charset="0"/>
                <a:cs typeface="Copperplate" charset="0"/>
              </a:rPr>
              <a:t>Parenting style</a:t>
            </a:r>
          </a:p>
          <a:p>
            <a:endParaRPr lang="en-US" sz="1600">
              <a:latin typeface="Copperplate" charset="0"/>
              <a:ea typeface="ＭＳ Ｐゴシック" charset="0"/>
              <a:cs typeface="Copperplate"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ubtitle 2"/>
          <p:cNvSpPr>
            <a:spLocks noGrp="1"/>
          </p:cNvSpPr>
          <p:nvPr>
            <p:ph type="subTitle" idx="1"/>
          </p:nvPr>
        </p:nvSpPr>
        <p:spPr>
          <a:xfrm>
            <a:off x="0" y="0"/>
            <a:ext cx="9144000" cy="7054850"/>
          </a:xfrm>
        </p:spPr>
        <p:txBody>
          <a:bodyPr>
            <a:normAutofit fontScale="77500" lnSpcReduction="20000"/>
          </a:bodyPr>
          <a:lstStyle/>
          <a:p>
            <a:pPr eaLnBrk="1" hangingPunct="1">
              <a:defRPr/>
            </a:pPr>
            <a:r>
              <a:rPr lang="en-US" sz="1900" b="1" dirty="0" smtClean="0">
                <a:solidFill>
                  <a:srgbClr val="000000"/>
                </a:solidFill>
                <a:latin typeface="Copperplate"/>
                <a:ea typeface="ＭＳ Ｐゴシック" charset="0"/>
                <a:cs typeface="Copperplate"/>
              </a:rPr>
              <a:t>PERINATAL POST</a:t>
            </a:r>
            <a:r>
              <a:rPr lang="en-US" sz="1900" b="1" dirty="0">
                <a:solidFill>
                  <a:srgbClr val="000000"/>
                </a:solidFill>
                <a:latin typeface="Copperplate"/>
                <a:ea typeface="ＭＳ Ｐゴシック" charset="0"/>
                <a:cs typeface="Copperplate"/>
              </a:rPr>
              <a:t>-TRAUMATIC STRESS SYMPTOMS/DISORDER</a:t>
            </a:r>
            <a:r>
              <a:rPr lang="en-US" sz="1900" dirty="0">
                <a:solidFill>
                  <a:srgbClr val="000000"/>
                </a:solidFill>
                <a:latin typeface="Copperplate"/>
                <a:ea typeface="ＭＳ Ｐゴシック" charset="0"/>
                <a:cs typeface="Copperplate"/>
              </a:rPr>
              <a:t> </a:t>
            </a:r>
            <a:endParaRPr lang="en-US" sz="1900" dirty="0" smtClean="0">
              <a:solidFill>
                <a:srgbClr val="000000"/>
              </a:solidFill>
              <a:latin typeface="Copperplate"/>
              <a:ea typeface="ＭＳ Ｐゴシック" charset="0"/>
              <a:cs typeface="Copperplate"/>
            </a:endParaRPr>
          </a:p>
          <a:p>
            <a:pPr eaLnBrk="1" hangingPunct="1">
              <a:defRPr/>
            </a:pPr>
            <a:r>
              <a:rPr lang="en-US" sz="1900" b="1" dirty="0" smtClean="0">
                <a:solidFill>
                  <a:srgbClr val="000000"/>
                </a:solidFill>
                <a:latin typeface="Copperplate"/>
                <a:ea typeface="ＭＳ Ｐゴシック" charset="0"/>
                <a:cs typeface="Copperplate"/>
              </a:rPr>
              <a:t>RISK </a:t>
            </a:r>
            <a:r>
              <a:rPr lang="en-US" sz="1900" b="1" dirty="0">
                <a:solidFill>
                  <a:srgbClr val="000000"/>
                </a:solidFill>
                <a:latin typeface="Copperplate"/>
                <a:ea typeface="ＭＳ Ｐゴシック" charset="0"/>
                <a:cs typeface="Copperplate"/>
              </a:rPr>
              <a:t>FACTORS</a:t>
            </a:r>
            <a:r>
              <a:rPr lang="en-US" sz="1900" dirty="0">
                <a:solidFill>
                  <a:srgbClr val="000000"/>
                </a:solidFill>
                <a:latin typeface="Copperplate"/>
                <a:ea typeface="ＭＳ Ｐゴシック" charset="0"/>
                <a:cs typeface="Copperplate"/>
              </a:rPr>
              <a:t>:</a:t>
            </a:r>
          </a:p>
          <a:p>
            <a:pPr algn="l" eaLnBrk="1" hangingPunct="1">
              <a:defRPr/>
            </a:pPr>
            <a:r>
              <a:rPr lang="en-US" sz="1900" dirty="0" smtClean="0">
                <a:solidFill>
                  <a:srgbClr val="000000"/>
                </a:solidFill>
                <a:latin typeface="Copperplate"/>
                <a:ea typeface="ＭＳ Ｐゴシック" charset="0"/>
                <a:cs typeface="Copperplate"/>
              </a:rPr>
              <a:t>(</a:t>
            </a:r>
            <a:r>
              <a:rPr lang="en-US" sz="1900" dirty="0" err="1" smtClean="0">
                <a:solidFill>
                  <a:srgbClr val="000000"/>
                </a:solidFill>
                <a:latin typeface="Copperplate"/>
                <a:ea typeface="ＭＳ Ｐゴシック" charset="0"/>
                <a:cs typeface="Copperplate"/>
              </a:rPr>
              <a:t>Garthus-Niegel</a:t>
            </a:r>
            <a:r>
              <a:rPr lang="en-US" sz="1900" dirty="0" smtClean="0">
                <a:solidFill>
                  <a:srgbClr val="000000"/>
                </a:solidFill>
                <a:latin typeface="Copperplate"/>
                <a:ea typeface="ＭＳ Ｐゴシック" charset="0"/>
                <a:cs typeface="Copperplate"/>
              </a:rPr>
              <a:t>, 2013; Beck</a:t>
            </a:r>
            <a:r>
              <a:rPr lang="en-US" sz="1900" dirty="0">
                <a:solidFill>
                  <a:srgbClr val="000000"/>
                </a:solidFill>
                <a:latin typeface="Copperplate"/>
                <a:ea typeface="ＭＳ Ｐゴシック" charset="0"/>
                <a:cs typeface="Copperplate"/>
              </a:rPr>
              <a:t>, 2011; </a:t>
            </a:r>
            <a:r>
              <a:rPr lang="en-US" sz="1900" dirty="0" err="1">
                <a:solidFill>
                  <a:srgbClr val="000000"/>
                </a:solidFill>
                <a:latin typeface="Copperplate"/>
                <a:ea typeface="ＭＳ Ｐゴシック" charset="0"/>
                <a:cs typeface="Copperplate"/>
              </a:rPr>
              <a:t>Waldenstrom</a:t>
            </a:r>
            <a:r>
              <a:rPr lang="en-US" sz="1900" dirty="0">
                <a:solidFill>
                  <a:srgbClr val="000000"/>
                </a:solidFill>
                <a:latin typeface="Copperplate"/>
                <a:ea typeface="ＭＳ Ｐゴシック" charset="0"/>
                <a:cs typeface="Copperplate"/>
              </a:rPr>
              <a:t> 2004; </a:t>
            </a:r>
            <a:r>
              <a:rPr lang="en-US" sz="1900" dirty="0" err="1">
                <a:solidFill>
                  <a:srgbClr val="000000"/>
                </a:solidFill>
                <a:latin typeface="Copperplate"/>
                <a:ea typeface="ＭＳ Ｐゴシック" charset="0"/>
                <a:cs typeface="Copperplate"/>
              </a:rPr>
              <a:t>Soet</a:t>
            </a:r>
            <a:r>
              <a:rPr lang="en-US" sz="1900" dirty="0">
                <a:solidFill>
                  <a:srgbClr val="000000"/>
                </a:solidFill>
                <a:latin typeface="Copperplate"/>
                <a:ea typeface="ＭＳ Ｐゴシック" charset="0"/>
                <a:cs typeface="Copperplate"/>
              </a:rPr>
              <a:t>, 2003;Creedy, 2000; Thom, 2007; </a:t>
            </a:r>
            <a:r>
              <a:rPr lang="en-US" sz="1900" dirty="0" err="1">
                <a:solidFill>
                  <a:srgbClr val="000000"/>
                </a:solidFill>
                <a:latin typeface="Copperplate"/>
                <a:ea typeface="ＭＳ Ｐゴシック" charset="0"/>
                <a:cs typeface="Copperplate"/>
              </a:rPr>
              <a:t>Soderquist</a:t>
            </a:r>
            <a:r>
              <a:rPr lang="en-US" sz="1900" dirty="0">
                <a:solidFill>
                  <a:srgbClr val="000000"/>
                </a:solidFill>
                <a:latin typeface="Copperplate"/>
                <a:ea typeface="ＭＳ Ｐゴシック" charset="0"/>
                <a:cs typeface="Copperplate"/>
              </a:rPr>
              <a:t>, </a:t>
            </a:r>
            <a:r>
              <a:rPr lang="en-US" sz="1900" dirty="0" err="1" smtClean="0">
                <a:solidFill>
                  <a:srgbClr val="000000"/>
                </a:solidFill>
                <a:latin typeface="Copperplate"/>
                <a:ea typeface="ＭＳ Ｐゴシック" charset="0"/>
                <a:cs typeface="Copperplate"/>
              </a:rPr>
              <a:t>Wima</a:t>
            </a:r>
            <a:r>
              <a:rPr lang="en-US" sz="1900" dirty="0" smtClean="0">
                <a:solidFill>
                  <a:srgbClr val="000000"/>
                </a:solidFill>
                <a:latin typeface="Copperplate"/>
                <a:ea typeface="ＭＳ Ｐゴシック" charset="0"/>
                <a:cs typeface="Copperplate"/>
              </a:rPr>
              <a:t> </a:t>
            </a:r>
            <a:r>
              <a:rPr lang="en-US" sz="1900" dirty="0">
                <a:solidFill>
                  <a:srgbClr val="000000"/>
                </a:solidFill>
                <a:latin typeface="Copperplate"/>
                <a:ea typeface="ＭＳ Ｐゴシック" charset="0"/>
                <a:cs typeface="Copperplate"/>
              </a:rPr>
              <a:t>2002; </a:t>
            </a:r>
            <a:r>
              <a:rPr lang="en-US" sz="1900" dirty="0" err="1">
                <a:solidFill>
                  <a:srgbClr val="000000"/>
                </a:solidFill>
                <a:latin typeface="Copperplate"/>
                <a:ea typeface="ＭＳ Ｐゴシック" charset="0"/>
                <a:cs typeface="Copperplate"/>
              </a:rPr>
              <a:t>Olde</a:t>
            </a:r>
            <a:r>
              <a:rPr lang="en-US" sz="1900" dirty="0">
                <a:solidFill>
                  <a:srgbClr val="000000"/>
                </a:solidFill>
                <a:latin typeface="Copperplate"/>
                <a:ea typeface="ＭＳ Ｐゴシック" charset="0"/>
                <a:cs typeface="Copperplate"/>
              </a:rPr>
              <a:t> 2005: Ayers, </a:t>
            </a:r>
            <a:r>
              <a:rPr lang="en-US" sz="1900" dirty="0" smtClean="0">
                <a:solidFill>
                  <a:srgbClr val="000000"/>
                </a:solidFill>
                <a:latin typeface="Copperplate"/>
                <a:ea typeface="ＭＳ Ｐゴシック" charset="0"/>
                <a:cs typeface="Copperplate"/>
              </a:rPr>
              <a:t>2007; </a:t>
            </a:r>
            <a:r>
              <a:rPr lang="en-US" sz="1900" dirty="0">
                <a:solidFill>
                  <a:srgbClr val="000000"/>
                </a:solidFill>
                <a:latin typeface="Copperplate"/>
                <a:ea typeface="ＭＳ Ｐゴシック" charset="0"/>
                <a:cs typeface="Copperplate"/>
              </a:rPr>
              <a:t>Gamble, 2005; Gross, 2005; </a:t>
            </a:r>
            <a:r>
              <a:rPr lang="en-US" sz="1900" dirty="0" err="1">
                <a:solidFill>
                  <a:srgbClr val="000000"/>
                </a:solidFill>
                <a:latin typeface="Copperplate"/>
                <a:ea typeface="ＭＳ Ｐゴシック" charset="0"/>
                <a:cs typeface="Copperplate"/>
              </a:rPr>
              <a:t>Cigoli</a:t>
            </a:r>
            <a:r>
              <a:rPr lang="en-US" sz="1900" dirty="0">
                <a:solidFill>
                  <a:srgbClr val="000000"/>
                </a:solidFill>
                <a:latin typeface="Copperplate"/>
                <a:ea typeface="ＭＳ Ｐゴシック" charset="0"/>
                <a:cs typeface="Copperplate"/>
              </a:rPr>
              <a:t>, 200)</a:t>
            </a:r>
          </a:p>
          <a:p>
            <a:pPr algn="l" eaLnBrk="1" hangingPunct="1">
              <a:defRPr/>
            </a:pPr>
            <a:r>
              <a:rPr lang="en-US" sz="1900" dirty="0">
                <a:solidFill>
                  <a:srgbClr val="000000"/>
                </a:solidFill>
                <a:latin typeface="Copperplate"/>
                <a:ea typeface="ＭＳ Ｐゴシック" charset="0"/>
                <a:cs typeface="Copperplate"/>
              </a:rPr>
              <a:t>			</a:t>
            </a:r>
            <a:endParaRPr lang="en-US" sz="1900" dirty="0" smtClean="0">
              <a:solidFill>
                <a:srgbClr val="000000"/>
              </a:solidFill>
              <a:latin typeface="Copperplate"/>
              <a:ea typeface="ＭＳ Ｐゴシック" charset="0"/>
              <a:cs typeface="Copperplate"/>
            </a:endParaRPr>
          </a:p>
          <a:p>
            <a:pPr algn="l" eaLnBrk="1" hangingPunct="1">
              <a:defRPr/>
            </a:pPr>
            <a:r>
              <a:rPr lang="en-US" sz="1900" dirty="0">
                <a:solidFill>
                  <a:srgbClr val="000000"/>
                </a:solidFill>
                <a:latin typeface="Copperplate"/>
                <a:ea typeface="ＭＳ Ｐゴシック" charset="0"/>
                <a:cs typeface="Copperplate"/>
              </a:rPr>
              <a:t>	</a:t>
            </a:r>
            <a:r>
              <a:rPr lang="en-US" sz="1900" dirty="0" smtClean="0">
                <a:solidFill>
                  <a:srgbClr val="000000"/>
                </a:solidFill>
                <a:latin typeface="Copperplate"/>
                <a:ea typeface="ＭＳ Ｐゴシック" charset="0"/>
                <a:cs typeface="Copperplate"/>
              </a:rPr>
              <a:t>		</a:t>
            </a:r>
            <a:r>
              <a:rPr lang="en-US" sz="1900" dirty="0">
                <a:solidFill>
                  <a:srgbClr val="000000"/>
                </a:solidFill>
                <a:latin typeface="Copperplate"/>
                <a:ea typeface="ＭＳ Ｐゴシック" charset="0"/>
                <a:cs typeface="Copperplate"/>
              </a:rPr>
              <a:t>	</a:t>
            </a:r>
            <a:r>
              <a:rPr lang="en-US" sz="1900" dirty="0" smtClean="0">
                <a:solidFill>
                  <a:srgbClr val="000000"/>
                </a:solidFill>
                <a:latin typeface="Copperplate"/>
                <a:ea typeface="ＭＳ Ｐゴシック" charset="0"/>
                <a:cs typeface="Copperplate"/>
              </a:rPr>
              <a:t>Subjective birth experience</a:t>
            </a:r>
          </a:p>
          <a:p>
            <a:pPr algn="l" eaLnBrk="1" hangingPunct="1">
              <a:defRPr/>
            </a:pPr>
            <a:r>
              <a:rPr lang="en-US" sz="1900" dirty="0" smtClean="0">
                <a:solidFill>
                  <a:srgbClr val="000000"/>
                </a:solidFill>
                <a:latin typeface="Copperplate"/>
                <a:ea typeface="ＭＳ Ｐゴシック" charset="0"/>
                <a:cs typeface="Copperplate"/>
              </a:rPr>
              <a:t>			</a:t>
            </a:r>
            <a:r>
              <a:rPr lang="en-US" sz="1900" dirty="0">
                <a:solidFill>
                  <a:srgbClr val="000000"/>
                </a:solidFill>
                <a:latin typeface="Copperplate"/>
                <a:ea typeface="ＭＳ Ｐゴシック" charset="0"/>
                <a:cs typeface="Copperplate"/>
              </a:rPr>
              <a:t>	Unexpected medical </a:t>
            </a:r>
            <a:r>
              <a:rPr lang="en-US" sz="1900" dirty="0" smtClean="0">
                <a:solidFill>
                  <a:srgbClr val="000000"/>
                </a:solidFill>
                <a:latin typeface="Copperplate"/>
                <a:ea typeface="ＭＳ Ｐゴシック" charset="0"/>
                <a:cs typeface="Copperplate"/>
              </a:rPr>
              <a:t>problems</a:t>
            </a:r>
            <a:endParaRPr lang="en-US" sz="1900" dirty="0">
              <a:solidFill>
                <a:srgbClr val="000000"/>
              </a:solidFill>
              <a:latin typeface="Copperplate"/>
              <a:ea typeface="ＭＳ Ｐゴシック" charset="0"/>
              <a:cs typeface="Copperplate"/>
            </a:endParaRPr>
          </a:p>
          <a:p>
            <a:pPr algn="l" eaLnBrk="1" hangingPunct="1">
              <a:defRPr/>
            </a:pPr>
            <a:r>
              <a:rPr lang="en-US" sz="1900" dirty="0">
                <a:solidFill>
                  <a:srgbClr val="000000"/>
                </a:solidFill>
                <a:latin typeface="Copperplate"/>
                <a:ea typeface="ＭＳ Ｐゴシック" charset="0"/>
                <a:cs typeface="Copperplate"/>
              </a:rPr>
              <a:t>                   </a:t>
            </a:r>
            <a:r>
              <a:rPr lang="en-US" sz="1900" dirty="0" smtClean="0">
                <a:solidFill>
                  <a:srgbClr val="000000"/>
                </a:solidFill>
                <a:latin typeface="Copperplate"/>
                <a:ea typeface="ＭＳ Ｐゴシック" charset="0"/>
                <a:cs typeface="Copperplate"/>
              </a:rPr>
              <a:t>           Unplanned </a:t>
            </a:r>
            <a:r>
              <a:rPr lang="en-US" sz="1900" dirty="0">
                <a:solidFill>
                  <a:srgbClr val="000000"/>
                </a:solidFill>
                <a:latin typeface="Copperplate"/>
                <a:ea typeface="ＭＳ Ｐゴシック" charset="0"/>
                <a:cs typeface="Copperplate"/>
              </a:rPr>
              <a:t>pregnancy</a:t>
            </a:r>
          </a:p>
          <a:p>
            <a:pPr algn="l" eaLnBrk="1" hangingPunct="1">
              <a:defRPr/>
            </a:pPr>
            <a:r>
              <a:rPr lang="en-US" sz="1900" dirty="0">
                <a:solidFill>
                  <a:srgbClr val="000000"/>
                </a:solidFill>
                <a:latin typeface="Copperplate"/>
                <a:ea typeface="ＭＳ Ｐゴシック" charset="0"/>
                <a:cs typeface="Copperplate"/>
              </a:rPr>
              <a:t>				High level of obstetric intervention</a:t>
            </a:r>
          </a:p>
          <a:p>
            <a:pPr algn="l" eaLnBrk="1" hangingPunct="1">
              <a:defRPr/>
            </a:pPr>
            <a:r>
              <a:rPr lang="en-US" sz="1900" dirty="0">
                <a:solidFill>
                  <a:srgbClr val="000000"/>
                </a:solidFill>
                <a:latin typeface="Copperplate"/>
                <a:ea typeface="ＭＳ Ｐゴシック" charset="0"/>
                <a:cs typeface="Copperplate"/>
              </a:rPr>
              <a:t>				Cesarean birth especially planned cesarean</a:t>
            </a:r>
          </a:p>
          <a:p>
            <a:pPr algn="l" eaLnBrk="1" hangingPunct="1">
              <a:defRPr/>
            </a:pPr>
            <a:r>
              <a:rPr lang="en-US" sz="1900" dirty="0">
                <a:solidFill>
                  <a:srgbClr val="000000"/>
                </a:solidFill>
                <a:latin typeface="Copperplate"/>
                <a:ea typeface="ＭＳ Ｐゴシック" charset="0"/>
                <a:cs typeface="Copperplate"/>
              </a:rPr>
              <a:t>				Pressure to have labor induced or pressured into epidural</a:t>
            </a:r>
          </a:p>
          <a:p>
            <a:pPr algn="l" eaLnBrk="1" hangingPunct="1">
              <a:defRPr/>
            </a:pPr>
            <a:r>
              <a:rPr lang="en-US" sz="1900" dirty="0">
                <a:solidFill>
                  <a:srgbClr val="000000"/>
                </a:solidFill>
                <a:latin typeface="Copperplate"/>
                <a:ea typeface="ＭＳ Ｐゴシック" charset="0"/>
                <a:cs typeface="Copperplate"/>
              </a:rPr>
              <a:t>				Perception of inadequate labor support</a:t>
            </a:r>
          </a:p>
          <a:p>
            <a:pPr algn="l" eaLnBrk="1" hangingPunct="1">
              <a:defRPr/>
            </a:pPr>
            <a:r>
              <a:rPr lang="en-US" sz="1900" dirty="0">
                <a:solidFill>
                  <a:srgbClr val="000000"/>
                </a:solidFill>
                <a:latin typeface="Copperplate"/>
                <a:ea typeface="ＭＳ Ｐゴシック" charset="0"/>
                <a:cs typeface="Copperplate"/>
              </a:rPr>
              <a:t>				Instrumental delivery</a:t>
            </a:r>
          </a:p>
          <a:p>
            <a:pPr algn="l" eaLnBrk="1" hangingPunct="1">
              <a:defRPr/>
            </a:pPr>
            <a:r>
              <a:rPr lang="en-US" sz="1900" dirty="0">
                <a:solidFill>
                  <a:srgbClr val="000000"/>
                </a:solidFill>
                <a:latin typeface="Copperplate"/>
                <a:ea typeface="ＭＳ Ｐゴシック" charset="0"/>
                <a:cs typeface="Copperplate"/>
              </a:rPr>
              <a:t>				Infant in NICU</a:t>
            </a:r>
            <a:br>
              <a:rPr lang="en-US" sz="1900" dirty="0">
                <a:solidFill>
                  <a:srgbClr val="000000"/>
                </a:solidFill>
                <a:latin typeface="Copperplate"/>
                <a:ea typeface="ＭＳ Ｐゴシック" charset="0"/>
                <a:cs typeface="Copperplate"/>
              </a:rPr>
            </a:br>
            <a:r>
              <a:rPr lang="en-US" sz="1900" dirty="0">
                <a:solidFill>
                  <a:srgbClr val="000000"/>
                </a:solidFill>
                <a:latin typeface="Copperplate"/>
                <a:ea typeface="ＭＳ Ｐゴシック" charset="0"/>
                <a:cs typeface="Copperplate"/>
              </a:rPr>
              <a:t>				Poor experience with pain</a:t>
            </a:r>
          </a:p>
          <a:p>
            <a:pPr algn="l" eaLnBrk="1" hangingPunct="1">
              <a:defRPr/>
            </a:pPr>
            <a:r>
              <a:rPr lang="en-US" sz="1900" dirty="0">
                <a:solidFill>
                  <a:srgbClr val="000000"/>
                </a:solidFill>
                <a:latin typeface="Copperplate"/>
                <a:ea typeface="ＭＳ Ｐゴシック" charset="0"/>
                <a:cs typeface="Copperplate"/>
              </a:rPr>
              <a:t>				Lack of choice and loss of control over labor</a:t>
            </a:r>
          </a:p>
          <a:p>
            <a:pPr algn="l" eaLnBrk="1" hangingPunct="1">
              <a:defRPr/>
            </a:pPr>
            <a:r>
              <a:rPr lang="en-US" sz="1900" dirty="0">
                <a:solidFill>
                  <a:srgbClr val="000000"/>
                </a:solidFill>
                <a:latin typeface="Copperplate"/>
                <a:ea typeface="ＭＳ Ｐゴシック" charset="0"/>
                <a:cs typeface="Copperplate"/>
              </a:rPr>
              <a:t>				Unmet expectations especially without explanation</a:t>
            </a:r>
          </a:p>
          <a:p>
            <a:pPr algn="l" eaLnBrk="1" hangingPunct="1">
              <a:defRPr/>
            </a:pPr>
            <a:r>
              <a:rPr lang="en-US" sz="1900" dirty="0">
                <a:solidFill>
                  <a:srgbClr val="000000"/>
                </a:solidFill>
                <a:latin typeface="Copperplate"/>
                <a:ea typeface="ＭＳ Ｐゴシック" charset="0"/>
                <a:cs typeface="Copperplate"/>
              </a:rPr>
              <a:t>				Negative interactions with hospital professionals and staff</a:t>
            </a:r>
          </a:p>
          <a:p>
            <a:pPr algn="l" eaLnBrk="1" hangingPunct="1">
              <a:defRPr/>
            </a:pPr>
            <a:r>
              <a:rPr lang="en-US" sz="1900" dirty="0">
                <a:solidFill>
                  <a:srgbClr val="000000"/>
                </a:solidFill>
                <a:latin typeface="Copperplate"/>
                <a:ea typeface="ＭＳ Ｐゴシック" charset="0"/>
                <a:cs typeface="Copperplate"/>
              </a:rPr>
              <a:t>				Poor partner support</a:t>
            </a:r>
          </a:p>
          <a:p>
            <a:pPr algn="l" eaLnBrk="1" hangingPunct="1">
              <a:defRPr/>
            </a:pPr>
            <a:r>
              <a:rPr lang="en-US" sz="1900" dirty="0">
                <a:solidFill>
                  <a:srgbClr val="000000"/>
                </a:solidFill>
                <a:latin typeface="Copperplate"/>
                <a:ea typeface="ＭＳ Ｐゴシック" charset="0"/>
                <a:cs typeface="Copperplate"/>
              </a:rPr>
              <a:t>				Feelings:  powerless, alone, defeated, thoughts of death</a:t>
            </a:r>
          </a:p>
          <a:p>
            <a:pPr algn="l" eaLnBrk="1" hangingPunct="1">
              <a:defRPr/>
            </a:pPr>
            <a:r>
              <a:rPr lang="en-US" sz="1900" dirty="0">
                <a:solidFill>
                  <a:srgbClr val="000000"/>
                </a:solidFill>
                <a:latin typeface="Copperplate"/>
                <a:ea typeface="ＭＳ Ｐゴシック" charset="0"/>
                <a:cs typeface="Copperplate"/>
              </a:rPr>
              <a:t>				Prenatal depression and anxiety</a:t>
            </a:r>
          </a:p>
          <a:p>
            <a:pPr algn="l" eaLnBrk="1" hangingPunct="1">
              <a:defRPr/>
            </a:pPr>
            <a:r>
              <a:rPr lang="en-US" sz="1900" dirty="0">
                <a:solidFill>
                  <a:srgbClr val="000000"/>
                </a:solidFill>
                <a:latin typeface="Copperplate"/>
                <a:ea typeface="ＭＳ Ｐゴシック" charset="0"/>
                <a:cs typeface="Copperplate"/>
              </a:rPr>
              <a:t>				Traumatic life events and (childhood) sexual trauma history</a:t>
            </a:r>
          </a:p>
          <a:p>
            <a:pPr algn="l" eaLnBrk="1" hangingPunct="1">
              <a:defRPr/>
            </a:pPr>
            <a:r>
              <a:rPr lang="en-US" sz="1900" dirty="0">
                <a:solidFill>
                  <a:srgbClr val="000000"/>
                </a:solidFill>
                <a:latin typeface="Copperplate"/>
                <a:ea typeface="ＭＳ Ｐゴシック" charset="0"/>
                <a:cs typeface="Copperplate"/>
              </a:rPr>
              <a:t>			 </a:t>
            </a:r>
            <a:r>
              <a:rPr lang="en-US" sz="1900" dirty="0" smtClean="0">
                <a:solidFill>
                  <a:srgbClr val="000000"/>
                </a:solidFill>
                <a:latin typeface="Copperplate"/>
                <a:ea typeface="ＭＳ Ｐゴシック" charset="0"/>
                <a:cs typeface="Copperplate"/>
              </a:rPr>
              <a:t>    Dissociative Tendencies or Dissociation</a:t>
            </a:r>
            <a:endParaRPr lang="en-US" sz="1200" dirty="0" smtClean="0"/>
          </a:p>
          <a:p>
            <a:pPr algn="l" eaLnBrk="1" hangingPunct="1">
              <a:defRPr/>
            </a:pPr>
            <a:r>
              <a:rPr lang="en-US" sz="1900" dirty="0" smtClean="0">
                <a:solidFill>
                  <a:srgbClr val="000000"/>
                </a:solidFill>
                <a:latin typeface="Copperplate"/>
                <a:ea typeface="ＭＳ Ｐゴシック" charset="0"/>
                <a:cs typeface="Copperplate"/>
              </a:rPr>
              <a:t>			</a:t>
            </a:r>
            <a:r>
              <a:rPr lang="en-US" sz="1900" dirty="0">
                <a:solidFill>
                  <a:srgbClr val="000000"/>
                </a:solidFill>
                <a:latin typeface="Copperplate"/>
                <a:ea typeface="ＭＳ Ｐゴシック" charset="0"/>
                <a:cs typeface="Copperplate"/>
              </a:rPr>
              <a:t>	Prenatal depression and </a:t>
            </a:r>
            <a:r>
              <a:rPr lang="en-US" sz="1900" dirty="0" smtClean="0">
                <a:solidFill>
                  <a:srgbClr val="000000"/>
                </a:solidFill>
                <a:latin typeface="Copperplate"/>
                <a:ea typeface="ＭＳ Ｐゴシック" charset="0"/>
                <a:cs typeface="Copperplate"/>
              </a:rPr>
              <a:t>anxiety</a:t>
            </a:r>
            <a:endParaRPr lang="en-US" sz="1900" dirty="0">
              <a:solidFill>
                <a:srgbClr val="000000"/>
              </a:solidFill>
              <a:latin typeface="Copperplate"/>
              <a:ea typeface="ＭＳ Ｐゴシック" charset="0"/>
              <a:cs typeface="Copperplate"/>
            </a:endParaRPr>
          </a:p>
          <a:p>
            <a:pPr algn="l" eaLnBrk="1" hangingPunct="1">
              <a:defRPr/>
            </a:pPr>
            <a:r>
              <a:rPr lang="en-US" sz="1900" dirty="0">
                <a:solidFill>
                  <a:srgbClr val="000000"/>
                </a:solidFill>
                <a:latin typeface="Copperplate"/>
                <a:ea typeface="ＭＳ Ｐゴシック" charset="0"/>
                <a:cs typeface="Copperplate"/>
              </a:rPr>
              <a:t>                   </a:t>
            </a:r>
            <a:r>
              <a:rPr lang="en-US" sz="1900" dirty="0" smtClean="0">
                <a:solidFill>
                  <a:srgbClr val="000000"/>
                </a:solidFill>
                <a:latin typeface="Copperplate"/>
                <a:ea typeface="ＭＳ Ｐゴシック" charset="0"/>
                <a:cs typeface="Copperplate"/>
              </a:rPr>
              <a:t>          Negative </a:t>
            </a:r>
            <a:r>
              <a:rPr lang="en-US" sz="1900" dirty="0">
                <a:solidFill>
                  <a:srgbClr val="000000"/>
                </a:solidFill>
                <a:latin typeface="Copperplate"/>
                <a:ea typeface="ＭＳ Ｐゴシック" charset="0"/>
                <a:cs typeface="Copperplate"/>
              </a:rPr>
              <a:t>reactions to breastfeeding or minimal/no </a:t>
            </a:r>
            <a:r>
              <a:rPr lang="en-US" sz="1900" dirty="0" smtClean="0">
                <a:solidFill>
                  <a:srgbClr val="000000"/>
                </a:solidFill>
                <a:latin typeface="Copperplate"/>
                <a:ea typeface="ＭＳ Ｐゴシック" charset="0"/>
                <a:cs typeface="Copperplate"/>
              </a:rPr>
              <a:t>   </a:t>
            </a:r>
          </a:p>
          <a:p>
            <a:pPr algn="l" eaLnBrk="1" hangingPunct="1">
              <a:defRPr/>
            </a:pPr>
            <a:r>
              <a:rPr lang="en-US" sz="1900" dirty="0">
                <a:solidFill>
                  <a:srgbClr val="000000"/>
                </a:solidFill>
                <a:latin typeface="Copperplate"/>
                <a:ea typeface="ＭＳ Ｐゴシック" charset="0"/>
                <a:cs typeface="Copperplate"/>
              </a:rPr>
              <a:t> </a:t>
            </a:r>
            <a:r>
              <a:rPr lang="en-US" sz="1900" dirty="0" smtClean="0">
                <a:solidFill>
                  <a:srgbClr val="000000"/>
                </a:solidFill>
                <a:latin typeface="Copperplate"/>
                <a:ea typeface="ＭＳ Ｐゴシック" charset="0"/>
                <a:cs typeface="Copperplate"/>
              </a:rPr>
              <a:t>                              breastfeeding</a:t>
            </a:r>
          </a:p>
          <a:p>
            <a:pPr algn="l" eaLnBrk="1" hangingPunct="1">
              <a:defRPr/>
            </a:pPr>
            <a:endParaRPr lang="en-US" sz="1900" dirty="0">
              <a:solidFill>
                <a:srgbClr val="000000"/>
              </a:solidFill>
              <a:latin typeface="Copperplate"/>
              <a:ea typeface="ＭＳ Ｐゴシック" charset="0"/>
              <a:cs typeface="Copperplate"/>
            </a:endParaRPr>
          </a:p>
          <a:p>
            <a:pPr algn="l" eaLnBrk="1" hangingPunct="1">
              <a:defRPr/>
            </a:pPr>
            <a:endParaRPr lang="en-US" sz="1900" b="1" dirty="0">
              <a:solidFill>
                <a:srgbClr val="000000"/>
              </a:solidFill>
              <a:latin typeface="Copperplate"/>
              <a:ea typeface="ＭＳ Ｐゴシック" charset="0"/>
              <a:cs typeface="Copperplate"/>
            </a:endParaRPr>
          </a:p>
          <a:p>
            <a:pPr eaLnBrk="1" hangingPunct="1">
              <a:buFont typeface="Arial" charset="0"/>
              <a:buChar char="•"/>
              <a:defRPr/>
            </a:pPr>
            <a:r>
              <a:rPr lang="en-US" sz="1900" dirty="0">
                <a:solidFill>
                  <a:srgbClr val="898989"/>
                </a:solidFill>
                <a:latin typeface="Copperplate"/>
                <a:ea typeface="ＭＳ Ｐゴシック" charset="0"/>
                <a:cs typeface="Copperplate"/>
              </a:rPr>
              <a:t> </a:t>
            </a:r>
          </a:p>
          <a:p>
            <a:pPr algn="l" eaLnBrk="1" hangingPunct="1">
              <a:defRPr/>
            </a:pPr>
            <a:endParaRPr lang="en-US" dirty="0">
              <a:solidFill>
                <a:srgbClr val="898989"/>
              </a:solidFill>
              <a:latin typeface="Calibri" charset="0"/>
              <a:ea typeface="ＭＳ Ｐゴシック" charset="0"/>
              <a:cs typeface="ＭＳ Ｐゴシック" charset="0"/>
            </a:endParaRPr>
          </a:p>
          <a:p>
            <a:pPr algn="l" eaLnBrk="1" hangingPunct="1">
              <a:defRPr/>
            </a:pPr>
            <a:endParaRPr lang="en-US" sz="1800" dirty="0">
              <a:solidFill>
                <a:srgbClr val="000000"/>
              </a:solidFill>
              <a:latin typeface="Optima" charset="0"/>
              <a:ea typeface="ＭＳ Ｐゴシック" charset="0"/>
              <a:cs typeface="Optim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6445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ubtitle 2"/>
          <p:cNvSpPr>
            <a:spLocks noGrp="1"/>
          </p:cNvSpPr>
          <p:nvPr>
            <p:ph type="subTitle" idx="1"/>
          </p:nvPr>
        </p:nvSpPr>
        <p:spPr>
          <a:xfrm>
            <a:off x="0" y="0"/>
            <a:ext cx="9144000" cy="7054850"/>
          </a:xfrm>
        </p:spPr>
        <p:txBody>
          <a:bodyPr>
            <a:normAutofit/>
          </a:bodyPr>
          <a:lstStyle/>
          <a:p>
            <a:pPr algn="l" eaLnBrk="1" hangingPunct="1">
              <a:defRPr/>
            </a:pPr>
            <a:r>
              <a:rPr lang="en-US" sz="1800" b="1" dirty="0">
                <a:solidFill>
                  <a:srgbClr val="000000"/>
                </a:solidFill>
                <a:latin typeface="Copperplate"/>
                <a:ea typeface="ＭＳ Ｐゴシック" charset="0"/>
                <a:cs typeface="Copperplate"/>
              </a:rPr>
              <a:t>PERINATAL ANXIETY, TRAUMA, &amp; </a:t>
            </a:r>
            <a:r>
              <a:rPr lang="en-US" sz="1800" b="1" dirty="0" smtClean="0">
                <a:solidFill>
                  <a:srgbClr val="000000"/>
                </a:solidFill>
                <a:latin typeface="Copperplate"/>
                <a:ea typeface="ＭＳ Ｐゴシック" charset="0"/>
                <a:cs typeface="Copperplate"/>
              </a:rPr>
              <a:t>POST</a:t>
            </a:r>
            <a:r>
              <a:rPr lang="en-US" sz="1800" b="1" dirty="0">
                <a:solidFill>
                  <a:srgbClr val="000000"/>
                </a:solidFill>
                <a:latin typeface="Copperplate"/>
                <a:ea typeface="ＭＳ Ｐゴシック" charset="0"/>
                <a:cs typeface="Copperplate"/>
              </a:rPr>
              <a:t>-PARTUM POST TRAUMATIC STRESS SYMPTOMS/DISORDER (PTSS/PTSD)</a:t>
            </a:r>
            <a:r>
              <a:rPr lang="en-US" sz="1800" b="1" dirty="0" smtClean="0">
                <a:solidFill>
                  <a:srgbClr val="000000"/>
                </a:solidFill>
                <a:latin typeface="Copperplate"/>
                <a:ea typeface="ＭＳ Ｐゴシック" charset="0"/>
                <a:cs typeface="Copperplate"/>
              </a:rPr>
              <a:t>:</a:t>
            </a:r>
          </a:p>
          <a:p>
            <a:pPr algn="l" eaLnBrk="1" hangingPunct="1">
              <a:defRPr/>
            </a:pPr>
            <a:endParaRPr lang="en-US" sz="1800" b="1" dirty="0">
              <a:solidFill>
                <a:srgbClr val="000000"/>
              </a:solidFill>
              <a:latin typeface="Copperplate"/>
              <a:ea typeface="ＭＳ Ｐゴシック" charset="0"/>
              <a:cs typeface="Copperplate"/>
            </a:endParaRPr>
          </a:p>
          <a:p>
            <a:pPr algn="l">
              <a:defRPr/>
            </a:pPr>
            <a:r>
              <a:rPr lang="en-US" sz="1800" dirty="0">
                <a:solidFill>
                  <a:srgbClr val="000000"/>
                </a:solidFill>
                <a:latin typeface="Copperplate"/>
                <a:ea typeface="ＭＳ Ｐゴシック" charset="0"/>
                <a:cs typeface="Copperplate"/>
              </a:rPr>
              <a:t>➢An experience of childbirth where one believes her life or her baby</a:t>
            </a:r>
            <a:r>
              <a:rPr lang="ja-JP" altLang="en-US" sz="1800" dirty="0">
                <a:solidFill>
                  <a:srgbClr val="000000"/>
                </a:solidFill>
                <a:latin typeface="Copperplate"/>
                <a:ea typeface="ＭＳ Ｐゴシック" charset="0"/>
                <a:cs typeface="Copperplate"/>
              </a:rPr>
              <a:t>’</a:t>
            </a:r>
            <a:r>
              <a:rPr lang="en-US" altLang="ja-JP" sz="1800" dirty="0">
                <a:solidFill>
                  <a:srgbClr val="000000"/>
                </a:solidFill>
                <a:latin typeface="Copperplate"/>
                <a:ea typeface="ＭＳ Ｐゴシック" charset="0"/>
                <a:cs typeface="Copperplate"/>
              </a:rPr>
              <a:t>s </a:t>
            </a:r>
            <a:r>
              <a:rPr lang="en-US" altLang="ja-JP" sz="1800" dirty="0" smtClean="0">
                <a:solidFill>
                  <a:srgbClr val="000000"/>
                </a:solidFill>
                <a:latin typeface="Copperplate"/>
                <a:ea typeface="ＭＳ Ｐゴシック" charset="0"/>
                <a:cs typeface="Copperplate"/>
              </a:rPr>
              <a:t>  life </a:t>
            </a:r>
            <a:r>
              <a:rPr lang="en-US" altLang="ja-JP" sz="1800" dirty="0">
                <a:solidFill>
                  <a:srgbClr val="000000"/>
                </a:solidFill>
                <a:latin typeface="Copperplate"/>
                <a:ea typeface="ＭＳ Ｐゴシック" charset="0"/>
                <a:cs typeface="Copperplate"/>
              </a:rPr>
              <a:t>was threatened; and includes feeling helpless, out of control, alone, and unsupported. </a:t>
            </a:r>
            <a:endParaRPr lang="en-US" altLang="ja-JP" sz="1800" dirty="0" smtClean="0">
              <a:solidFill>
                <a:srgbClr val="000000"/>
              </a:solidFill>
              <a:latin typeface="Copperplate"/>
              <a:ea typeface="ＭＳ Ｐゴシック" charset="0"/>
              <a:cs typeface="Copperplate"/>
            </a:endParaRPr>
          </a:p>
          <a:p>
            <a:pPr algn="l">
              <a:defRPr/>
            </a:pPr>
            <a:endParaRPr lang="en-US" altLang="ja-JP" sz="1800" dirty="0">
              <a:solidFill>
                <a:srgbClr val="000000"/>
              </a:solidFill>
              <a:latin typeface="Copperplate"/>
              <a:ea typeface="ＭＳ Ｐゴシック" charset="0"/>
              <a:cs typeface="Copperplate"/>
            </a:endParaRPr>
          </a:p>
          <a:p>
            <a:pPr marL="285750" indent="-285750" algn="l">
              <a:buFont typeface="Wingdings" charset="2"/>
              <a:buChar char="Ø"/>
              <a:defRPr/>
            </a:pPr>
            <a:r>
              <a:rPr lang="en-US" sz="1800" dirty="0" smtClean="0">
                <a:solidFill>
                  <a:srgbClr val="000000"/>
                </a:solidFill>
                <a:latin typeface="Copperplate"/>
                <a:ea typeface="ＭＳ Ｐゴシック" charset="0"/>
                <a:cs typeface="Copperplate"/>
              </a:rPr>
              <a:t>significant</a:t>
            </a:r>
            <a:r>
              <a:rPr lang="en-US" sz="1800" dirty="0">
                <a:solidFill>
                  <a:srgbClr val="000000"/>
                </a:solidFill>
                <a:latin typeface="Copperplate"/>
                <a:ea typeface="ＭＳ Ｐゴシック" charset="0"/>
                <a:cs typeface="Copperplate"/>
              </a:rPr>
              <a:t>, </a:t>
            </a:r>
            <a:r>
              <a:rPr lang="en-US" sz="1800" b="1" dirty="0">
                <a:solidFill>
                  <a:srgbClr val="000000"/>
                </a:solidFill>
                <a:latin typeface="Copperplate"/>
                <a:ea typeface="ＭＳ Ｐゴシック" charset="0"/>
                <a:cs typeface="Copperplate"/>
              </a:rPr>
              <a:t>negative, long-term impact </a:t>
            </a:r>
            <a:r>
              <a:rPr lang="en-US" sz="1800" dirty="0">
                <a:solidFill>
                  <a:srgbClr val="000000"/>
                </a:solidFill>
                <a:latin typeface="Copperplate"/>
                <a:ea typeface="ＭＳ Ｐゴシック" charset="0"/>
                <a:cs typeface="Copperplate"/>
              </a:rPr>
              <a:t>on patient:  mood, behavior</a:t>
            </a:r>
            <a:r>
              <a:rPr lang="en-US" sz="1800" dirty="0" smtClean="0">
                <a:solidFill>
                  <a:srgbClr val="000000"/>
                </a:solidFill>
                <a:latin typeface="Copperplate"/>
                <a:ea typeface="ＭＳ Ｐゴシック" charset="0"/>
                <a:cs typeface="Copperplate"/>
              </a:rPr>
              <a:t>, relationships</a:t>
            </a:r>
            <a:r>
              <a:rPr lang="en-US" sz="1800" dirty="0">
                <a:solidFill>
                  <a:srgbClr val="000000"/>
                </a:solidFill>
                <a:latin typeface="Copperplate"/>
                <a:ea typeface="ＭＳ Ｐゴシック" charset="0"/>
                <a:cs typeface="Copperplate"/>
              </a:rPr>
              <a:t>, sexuality, relationship with physician, future pregnancy and childbirth, mother-baby bonding and attachment, and breastfeeding</a:t>
            </a:r>
            <a:r>
              <a:rPr lang="en-US" sz="1800" dirty="0" smtClean="0">
                <a:solidFill>
                  <a:srgbClr val="000000"/>
                </a:solidFill>
                <a:latin typeface="Copperplate"/>
                <a:ea typeface="ＭＳ Ｐゴシック" charset="0"/>
                <a:cs typeface="Copperplate"/>
              </a:rPr>
              <a:t>.</a:t>
            </a:r>
          </a:p>
          <a:p>
            <a:pPr marL="285750" indent="-285750" algn="l">
              <a:buFont typeface="Wingdings" charset="2"/>
              <a:buChar char="Ø"/>
              <a:defRPr/>
            </a:pPr>
            <a:endParaRPr lang="en-US" sz="1800" dirty="0">
              <a:solidFill>
                <a:srgbClr val="898989"/>
              </a:solidFill>
              <a:latin typeface="Copperplate"/>
              <a:ea typeface="ＭＳ Ｐゴシック" charset="0"/>
              <a:cs typeface="Copperplate"/>
            </a:endParaRPr>
          </a:p>
          <a:p>
            <a:pPr algn="l" eaLnBrk="1" hangingPunct="1">
              <a:buFont typeface="Wingdings" charset="0"/>
              <a:buChar char="➢"/>
              <a:defRPr/>
            </a:pPr>
            <a:r>
              <a:rPr lang="en-US" sz="1800" dirty="0" smtClean="0">
                <a:solidFill>
                  <a:srgbClr val="000000"/>
                </a:solidFill>
                <a:latin typeface="Copperplate"/>
                <a:ea typeface="ＭＳ Ｐゴシック" charset="0"/>
                <a:cs typeface="Copperplate"/>
              </a:rPr>
              <a:t>Rates </a:t>
            </a:r>
            <a:r>
              <a:rPr lang="en-US" sz="1800" dirty="0">
                <a:solidFill>
                  <a:srgbClr val="000000"/>
                </a:solidFill>
                <a:latin typeface="Copperplate"/>
                <a:ea typeface="ＭＳ Ｐゴシック" charset="0"/>
                <a:cs typeface="Copperplate"/>
              </a:rPr>
              <a:t>of postpartum post-traumatic stress disorder </a:t>
            </a:r>
            <a:r>
              <a:rPr lang="en-US" sz="1800" dirty="0" smtClean="0">
                <a:solidFill>
                  <a:srgbClr val="000000"/>
                </a:solidFill>
                <a:latin typeface="Copperplate"/>
                <a:ea typeface="ＭＳ Ｐゴシック" charset="0"/>
                <a:cs typeface="Copperplate"/>
              </a:rPr>
              <a:t>range </a:t>
            </a:r>
            <a:r>
              <a:rPr lang="en-US" sz="1800" dirty="0">
                <a:solidFill>
                  <a:srgbClr val="000000"/>
                </a:solidFill>
                <a:latin typeface="Copperplate"/>
                <a:ea typeface="ＭＳ Ｐゴシック" charset="0"/>
                <a:cs typeface="Copperplate"/>
              </a:rPr>
              <a:t>from 1.5-9%</a:t>
            </a:r>
            <a:r>
              <a:rPr lang="en-US" sz="1800" dirty="0" smtClean="0">
                <a:solidFill>
                  <a:srgbClr val="000000"/>
                </a:solidFill>
                <a:latin typeface="Copperplate"/>
                <a:ea typeface="ＭＳ Ｐゴシック" charset="0"/>
                <a:cs typeface="Copperplate"/>
              </a:rPr>
              <a:t>.</a:t>
            </a:r>
          </a:p>
          <a:p>
            <a:pPr lvl="1" algn="l" eaLnBrk="1" hangingPunct="1">
              <a:buFont typeface="Wingdings" charset="0"/>
              <a:buChar char="w"/>
              <a:defRPr/>
            </a:pPr>
            <a:r>
              <a:rPr lang="en-US" sz="1800" dirty="0">
                <a:solidFill>
                  <a:srgbClr val="000000"/>
                </a:solidFill>
                <a:latin typeface="Copperplate"/>
                <a:ea typeface="ＭＳ Ｐゴシック" charset="0"/>
                <a:cs typeface="Copperplate"/>
              </a:rPr>
              <a:t>Between </a:t>
            </a:r>
            <a:r>
              <a:rPr lang="en-US" sz="1800" b="1" dirty="0">
                <a:solidFill>
                  <a:srgbClr val="000000"/>
                </a:solidFill>
                <a:latin typeface="Copperplate"/>
                <a:ea typeface="ＭＳ Ｐゴシック" charset="0"/>
                <a:cs typeface="Copperplate"/>
              </a:rPr>
              <a:t>25%-34% </a:t>
            </a:r>
            <a:r>
              <a:rPr lang="en-US" sz="1800" dirty="0">
                <a:solidFill>
                  <a:srgbClr val="000000"/>
                </a:solidFill>
                <a:latin typeface="Copperplate"/>
                <a:ea typeface="ＭＳ Ｐゴシック" charset="0"/>
                <a:cs typeface="Copperplate"/>
              </a:rPr>
              <a:t>of women report </a:t>
            </a:r>
            <a:r>
              <a:rPr lang="en-US" sz="1800" b="1" dirty="0">
                <a:solidFill>
                  <a:srgbClr val="000000"/>
                </a:solidFill>
                <a:latin typeface="Copperplate"/>
                <a:ea typeface="ＭＳ Ｐゴシック" charset="0"/>
                <a:cs typeface="Copperplate"/>
              </a:rPr>
              <a:t>traumatic births </a:t>
            </a:r>
            <a:r>
              <a:rPr lang="en-US" sz="1800" dirty="0">
                <a:solidFill>
                  <a:srgbClr val="000000"/>
                </a:solidFill>
                <a:latin typeface="Copperplate"/>
                <a:ea typeface="ＭＳ Ｐゴシック" charset="0"/>
                <a:cs typeface="Copperplate"/>
              </a:rPr>
              <a:t>and 1.5-3% of  </a:t>
            </a:r>
          </a:p>
          <a:p>
            <a:pPr lvl="1" algn="l" eaLnBrk="1" hangingPunct="1">
              <a:defRPr/>
            </a:pPr>
            <a:r>
              <a:rPr lang="en-US" sz="1800" dirty="0">
                <a:solidFill>
                  <a:srgbClr val="000000"/>
                </a:solidFill>
                <a:latin typeface="Copperplate"/>
                <a:ea typeface="ＭＳ Ｐゴシック" charset="0"/>
                <a:cs typeface="Copperplate"/>
              </a:rPr>
              <a:t> women with normal births developed PTSD  (</a:t>
            </a:r>
            <a:r>
              <a:rPr lang="en-US" sz="1800" dirty="0" err="1">
                <a:solidFill>
                  <a:srgbClr val="000000"/>
                </a:solidFill>
                <a:latin typeface="Copperplate"/>
                <a:ea typeface="ＭＳ Ｐゴシック" charset="0"/>
                <a:cs typeface="Copperplate"/>
              </a:rPr>
              <a:t>Soet</a:t>
            </a:r>
            <a:r>
              <a:rPr lang="en-US" sz="1800" dirty="0">
                <a:solidFill>
                  <a:srgbClr val="000000"/>
                </a:solidFill>
                <a:latin typeface="Copperplate"/>
                <a:ea typeface="ＭＳ Ｐゴシック" charset="0"/>
                <a:cs typeface="Copperplate"/>
              </a:rPr>
              <a:t>, et al, 2003, </a:t>
            </a:r>
            <a:r>
              <a:rPr lang="en-US" sz="1800" dirty="0" err="1">
                <a:solidFill>
                  <a:srgbClr val="000000"/>
                </a:solidFill>
                <a:latin typeface="Copperplate"/>
                <a:ea typeface="ＭＳ Ｐゴシック" charset="0"/>
                <a:cs typeface="Copperplate"/>
              </a:rPr>
              <a:t>Creedy</a:t>
            </a:r>
            <a:r>
              <a:rPr lang="en-US" sz="1800" dirty="0">
                <a:solidFill>
                  <a:srgbClr val="000000"/>
                </a:solidFill>
                <a:latin typeface="Copperplate"/>
                <a:ea typeface="ＭＳ Ｐゴシック" charset="0"/>
                <a:cs typeface="Copperplate"/>
              </a:rPr>
              <a:t>,  </a:t>
            </a:r>
          </a:p>
          <a:p>
            <a:pPr lvl="1" algn="l" eaLnBrk="1" hangingPunct="1">
              <a:defRPr/>
            </a:pPr>
            <a:r>
              <a:rPr lang="en-US" sz="1800" dirty="0">
                <a:solidFill>
                  <a:srgbClr val="000000"/>
                </a:solidFill>
                <a:latin typeface="Copperplate"/>
                <a:ea typeface="ＭＳ Ｐゴシック" charset="0"/>
                <a:cs typeface="Copperplate"/>
              </a:rPr>
              <a:t> et al, 2002, </a:t>
            </a:r>
            <a:r>
              <a:rPr lang="en-US" sz="1800" dirty="0" err="1">
                <a:solidFill>
                  <a:srgbClr val="000000"/>
                </a:solidFill>
                <a:latin typeface="Copperplate"/>
                <a:ea typeface="ＭＳ Ｐゴシック" charset="0"/>
                <a:cs typeface="Copperplate"/>
              </a:rPr>
              <a:t>Czarnocka</a:t>
            </a:r>
            <a:r>
              <a:rPr lang="en-US" sz="1800" dirty="0">
                <a:solidFill>
                  <a:srgbClr val="000000"/>
                </a:solidFill>
                <a:latin typeface="Copperplate"/>
                <a:ea typeface="ＭＳ Ｐゴシック" charset="0"/>
                <a:cs typeface="Copperplate"/>
              </a:rPr>
              <a:t>, et al, 2000, Beck, 2005, 2006, Ayers, 2007).</a:t>
            </a:r>
          </a:p>
          <a:p>
            <a:pPr algn="l" eaLnBrk="1" hangingPunct="1">
              <a:defRPr/>
            </a:pPr>
            <a:endParaRPr lang="en-US" sz="1800" dirty="0" smtClean="0">
              <a:solidFill>
                <a:srgbClr val="000000"/>
              </a:solidFill>
              <a:latin typeface="Copperplate"/>
              <a:ea typeface="ＭＳ Ｐゴシック" charset="0"/>
              <a:cs typeface="Copperplate"/>
            </a:endParaRPr>
          </a:p>
          <a:p>
            <a:pPr algn="l" eaLnBrk="1" hangingPunct="1">
              <a:buFont typeface="Wingdings" charset="0"/>
              <a:buChar char="➢"/>
              <a:defRPr/>
            </a:pPr>
            <a:r>
              <a:rPr lang="en-US" sz="1800" dirty="0" smtClean="0">
                <a:solidFill>
                  <a:srgbClr val="000000"/>
                </a:solidFill>
                <a:latin typeface="Copperplate"/>
                <a:ea typeface="ＭＳ Ｐゴシック" charset="0"/>
                <a:cs typeface="Copperplate"/>
              </a:rPr>
              <a:t>Women who develop PTSD following a traumatic event prior to or during pregnancy are at greater risk of </a:t>
            </a:r>
            <a:r>
              <a:rPr lang="en-US" sz="1800" dirty="0" err="1" smtClean="0">
                <a:solidFill>
                  <a:srgbClr val="000000"/>
                </a:solidFill>
                <a:latin typeface="Copperplate"/>
                <a:ea typeface="ＭＳ Ｐゴシック" charset="0"/>
                <a:cs typeface="Copperplate"/>
              </a:rPr>
              <a:t>pTSD</a:t>
            </a:r>
            <a:r>
              <a:rPr lang="en-US" sz="1800" dirty="0" smtClean="0">
                <a:solidFill>
                  <a:srgbClr val="000000"/>
                </a:solidFill>
                <a:latin typeface="Copperplate"/>
                <a:ea typeface="ＭＳ Ｐゴシック" charset="0"/>
                <a:cs typeface="Copperplate"/>
              </a:rPr>
              <a:t>/PTSS after childbirth (Ayers, et al. 2009; Cohen et al. 2004).</a:t>
            </a:r>
            <a:endParaRPr lang="en-US" sz="1800" dirty="0">
              <a:solidFill>
                <a:srgbClr val="000000"/>
              </a:solidFill>
              <a:latin typeface="Copperplate"/>
              <a:ea typeface="ＭＳ Ｐゴシック" charset="0"/>
              <a:cs typeface="Copperplate"/>
            </a:endParaRPr>
          </a:p>
          <a:p>
            <a:pPr algn="l" eaLnBrk="1" hangingPunct="1">
              <a:spcBef>
                <a:spcPct val="0"/>
              </a:spcBef>
              <a:defRPr/>
            </a:pPr>
            <a:r>
              <a:rPr lang="en-US" sz="1800" dirty="0">
                <a:solidFill>
                  <a:srgbClr val="000000"/>
                </a:solidFill>
                <a:latin typeface="Copperplate"/>
                <a:ea typeface="ＭＳ Ｐゴシック" charset="0"/>
                <a:cs typeface="Copperplate"/>
              </a:rPr>
              <a:t>	</a:t>
            </a:r>
          </a:p>
          <a:p>
            <a:pPr algn="l">
              <a:spcBef>
                <a:spcPct val="0"/>
              </a:spcBef>
              <a:defRPr/>
            </a:pPr>
            <a:r>
              <a:rPr lang="en-US" sz="1800" dirty="0" smtClean="0">
                <a:solidFill>
                  <a:srgbClr val="000000"/>
                </a:solidFill>
                <a:latin typeface="Copperplate"/>
                <a:ea typeface="ＭＳ Ｐゴシック" charset="0"/>
                <a:cs typeface="Copperplate"/>
              </a:rPr>
              <a:t>➢Fear of childbirth before delivery is risk factor for </a:t>
            </a:r>
            <a:r>
              <a:rPr lang="en-US" sz="1800" dirty="0" err="1" smtClean="0">
                <a:solidFill>
                  <a:srgbClr val="000000"/>
                </a:solidFill>
                <a:latin typeface="Copperplate"/>
                <a:ea typeface="ＭＳ Ｐゴシック" charset="0"/>
                <a:cs typeface="Copperplate"/>
              </a:rPr>
              <a:t>ptss</a:t>
            </a:r>
            <a:r>
              <a:rPr lang="en-US" sz="1800" dirty="0" smtClean="0">
                <a:solidFill>
                  <a:srgbClr val="000000"/>
                </a:solidFill>
                <a:latin typeface="Copperplate"/>
                <a:ea typeface="ＭＳ Ｐゴシック" charset="0"/>
                <a:cs typeface="Copperplate"/>
              </a:rPr>
              <a:t> after childbirth</a:t>
            </a:r>
            <a:endParaRPr lang="en-US" sz="1800" dirty="0">
              <a:solidFill>
                <a:srgbClr val="000000"/>
              </a:solidFill>
              <a:latin typeface="Copperplate"/>
              <a:ea typeface="ＭＳ Ｐゴシック" charset="0"/>
              <a:cs typeface="Copperplat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000000"/>
                </a:solidFill>
                <a:latin typeface="Copperplate"/>
                <a:ea typeface="ＭＳ Ｐゴシック" charset="0"/>
                <a:cs typeface="Copperplate"/>
              </a:rPr>
              <a:t>PERINATAL ANXIETY, TRAUMA, &amp; POST-PARTUM POST TRAUMATIC STRESS SYMPTOMS/DISORDER (PTSS/PTSD):</a:t>
            </a:r>
            <a:br>
              <a:rPr lang="en-US" sz="2000" b="1" dirty="0">
                <a:solidFill>
                  <a:srgbClr val="000000"/>
                </a:solidFill>
                <a:latin typeface="Copperplate"/>
                <a:ea typeface="ＭＳ Ｐゴシック" charset="0"/>
                <a:cs typeface="Copperplate"/>
              </a:rPr>
            </a:br>
            <a:endParaRPr lang="en-US" sz="2000" dirty="0"/>
          </a:p>
        </p:txBody>
      </p:sp>
      <p:sp>
        <p:nvSpPr>
          <p:cNvPr id="3" name="Content Placeholder 2"/>
          <p:cNvSpPr>
            <a:spLocks noGrp="1"/>
          </p:cNvSpPr>
          <p:nvPr>
            <p:ph idx="1"/>
          </p:nvPr>
        </p:nvSpPr>
        <p:spPr>
          <a:xfrm>
            <a:off x="311008" y="1619745"/>
            <a:ext cx="8375791" cy="5066562"/>
          </a:xfrm>
        </p:spPr>
        <p:txBody>
          <a:bodyPr/>
          <a:lstStyle/>
          <a:p>
            <a:pPr>
              <a:buFont typeface="Wingdings" charset="2"/>
              <a:buChar char="Ø"/>
            </a:pPr>
            <a:r>
              <a:rPr lang="en-US" sz="2000" b="1" dirty="0" smtClean="0">
                <a:latin typeface="Copperplate"/>
                <a:cs typeface="Copperplate"/>
              </a:rPr>
              <a:t>History</a:t>
            </a:r>
            <a:r>
              <a:rPr lang="en-US" sz="2000" dirty="0" smtClean="0">
                <a:latin typeface="Copperplate"/>
                <a:cs typeface="Copperplate"/>
              </a:rPr>
              <a:t> of </a:t>
            </a:r>
            <a:r>
              <a:rPr lang="en-US" sz="2000" b="1" dirty="0" smtClean="0">
                <a:latin typeface="Copperplate"/>
                <a:cs typeface="Copperplate"/>
              </a:rPr>
              <a:t>anxiety</a:t>
            </a:r>
            <a:r>
              <a:rPr lang="en-US" sz="2000" dirty="0" smtClean="0">
                <a:latin typeface="Copperplate"/>
                <a:cs typeface="Copperplate"/>
              </a:rPr>
              <a:t> and </a:t>
            </a:r>
            <a:r>
              <a:rPr lang="en-US" sz="2000" b="1" dirty="0" smtClean="0">
                <a:latin typeface="Copperplate"/>
                <a:cs typeface="Copperplate"/>
              </a:rPr>
              <a:t>depression</a:t>
            </a:r>
            <a:r>
              <a:rPr lang="en-US" sz="2000" dirty="0" smtClean="0">
                <a:latin typeface="Copperplate"/>
                <a:cs typeface="Copperplate"/>
              </a:rPr>
              <a:t> in women associated with most severe traumatic stress responses (</a:t>
            </a:r>
            <a:r>
              <a:rPr lang="en-US" sz="2000" dirty="0" err="1" smtClean="0">
                <a:latin typeface="Copperplate"/>
                <a:cs typeface="Copperplate"/>
              </a:rPr>
              <a:t>ayers</a:t>
            </a:r>
            <a:r>
              <a:rPr lang="en-US" sz="2000" dirty="0" smtClean="0">
                <a:latin typeface="Copperplate"/>
                <a:cs typeface="Copperplate"/>
              </a:rPr>
              <a:t>, 2004).</a:t>
            </a:r>
          </a:p>
          <a:p>
            <a:pPr marL="0" indent="0">
              <a:buNone/>
            </a:pPr>
            <a:endParaRPr lang="en-US" sz="2000" dirty="0" smtClean="0">
              <a:latin typeface="Copperplate"/>
              <a:cs typeface="Copperplate"/>
            </a:endParaRPr>
          </a:p>
          <a:p>
            <a:pPr>
              <a:buFont typeface="Wingdings" charset="2"/>
              <a:buChar char="Ø"/>
            </a:pPr>
            <a:r>
              <a:rPr lang="en-US" sz="2000" dirty="0" err="1" smtClean="0">
                <a:latin typeface="Copperplate"/>
                <a:cs typeface="Copperplate"/>
              </a:rPr>
              <a:t>Garthus</a:t>
            </a:r>
            <a:r>
              <a:rPr lang="en-US" sz="2000" dirty="0" err="1">
                <a:latin typeface="Copperplate"/>
                <a:cs typeface="Copperplate"/>
              </a:rPr>
              <a:t>-Niegel</a:t>
            </a:r>
            <a:r>
              <a:rPr lang="en-US" sz="2000" dirty="0">
                <a:latin typeface="Copperplate"/>
                <a:cs typeface="Copperplate"/>
              </a:rPr>
              <a:t>, </a:t>
            </a:r>
            <a:r>
              <a:rPr lang="en-US" sz="2000" dirty="0" smtClean="0">
                <a:latin typeface="Copperplate"/>
                <a:cs typeface="Copperplate"/>
              </a:rPr>
              <a:t>et </a:t>
            </a:r>
            <a:r>
              <a:rPr lang="en-US" sz="2000" dirty="0">
                <a:latin typeface="Copperplate"/>
                <a:cs typeface="Copperplate"/>
              </a:rPr>
              <a:t>Al, (2013):  Study of 1,499 women </a:t>
            </a:r>
            <a:r>
              <a:rPr lang="en-US" sz="2000" dirty="0" smtClean="0">
                <a:latin typeface="Copperplate"/>
                <a:cs typeface="Copperplate"/>
              </a:rPr>
              <a:t>found</a:t>
            </a:r>
          </a:p>
          <a:p>
            <a:pPr lvl="1"/>
            <a:r>
              <a:rPr lang="en-US" sz="2000" dirty="0">
                <a:latin typeface="Copperplate"/>
                <a:cs typeface="Copperplate"/>
              </a:rPr>
              <a:t>Women’s </a:t>
            </a:r>
            <a:r>
              <a:rPr lang="en-US" sz="2000" b="1" dirty="0">
                <a:latin typeface="Copperplate"/>
                <a:cs typeface="Copperplate"/>
              </a:rPr>
              <a:t>subjective birth experience </a:t>
            </a:r>
            <a:r>
              <a:rPr lang="en-US" sz="2000" dirty="0">
                <a:latin typeface="Copperplate"/>
                <a:cs typeface="Copperplate"/>
              </a:rPr>
              <a:t>was the </a:t>
            </a:r>
            <a:r>
              <a:rPr lang="en-US" sz="2000" b="1" dirty="0">
                <a:latin typeface="Copperplate"/>
                <a:cs typeface="Copperplate"/>
              </a:rPr>
              <a:t>biggest predictor</a:t>
            </a:r>
            <a:r>
              <a:rPr lang="en-US" sz="2000" dirty="0">
                <a:latin typeface="Copperplate"/>
                <a:cs typeface="Copperplate"/>
              </a:rPr>
              <a:t> of </a:t>
            </a:r>
            <a:r>
              <a:rPr lang="en-US" sz="2000" b="1" dirty="0">
                <a:latin typeface="Copperplate"/>
                <a:cs typeface="Copperplate"/>
              </a:rPr>
              <a:t>post-partum post traumatic stress disorder</a:t>
            </a:r>
            <a:r>
              <a:rPr lang="en-US" sz="2000" dirty="0">
                <a:latin typeface="Copperplate"/>
                <a:cs typeface="Copperplate"/>
              </a:rPr>
              <a:t>.</a:t>
            </a:r>
          </a:p>
          <a:p>
            <a:pPr lvl="1"/>
            <a:r>
              <a:rPr lang="en-US" sz="2000" dirty="0">
                <a:latin typeface="Copperplate"/>
                <a:cs typeface="Copperplate"/>
              </a:rPr>
              <a:t>While objective factors contribute to postnatal trauma, the subjective appraisal of the birth is more significant</a:t>
            </a:r>
            <a:r>
              <a:rPr lang="en-US" sz="2000" dirty="0" smtClean="0">
                <a:latin typeface="Copperplate"/>
                <a:cs typeface="Copperplate"/>
              </a:rPr>
              <a:t>.</a:t>
            </a:r>
          </a:p>
          <a:p>
            <a:pPr lvl="1"/>
            <a:endParaRPr lang="en-US" sz="2000" dirty="0">
              <a:latin typeface="Copperplate"/>
              <a:cs typeface="Copperplate"/>
            </a:endParaRPr>
          </a:p>
          <a:p>
            <a:pPr marL="285750" lvl="1">
              <a:buFont typeface="Wingdings" charset="2"/>
              <a:buChar char="Ø"/>
            </a:pPr>
            <a:r>
              <a:rPr lang="en-US" sz="2000" dirty="0" smtClean="0">
                <a:solidFill>
                  <a:srgbClr val="000000"/>
                </a:solidFill>
                <a:latin typeface="Copperplate"/>
                <a:ea typeface="ＭＳ Ｐゴシック" charset="0"/>
                <a:cs typeface="Copperplate"/>
              </a:rPr>
              <a:t>A </a:t>
            </a:r>
            <a:r>
              <a:rPr lang="en-US" sz="2000" dirty="0">
                <a:solidFill>
                  <a:srgbClr val="000000"/>
                </a:solidFill>
                <a:latin typeface="Copperplate"/>
                <a:ea typeface="ＭＳ Ｐゴシック" charset="0"/>
                <a:cs typeface="Copperplate"/>
              </a:rPr>
              <a:t>review of </a:t>
            </a:r>
            <a:r>
              <a:rPr lang="en-US" sz="2000" b="1" dirty="0">
                <a:solidFill>
                  <a:srgbClr val="000000"/>
                </a:solidFill>
                <a:latin typeface="Copperplate"/>
                <a:ea typeface="ＭＳ Ｐゴシック" charset="0"/>
                <a:cs typeface="Copperplate"/>
              </a:rPr>
              <a:t>31 studies </a:t>
            </a:r>
            <a:r>
              <a:rPr lang="en-US" sz="2000" dirty="0">
                <a:solidFill>
                  <a:srgbClr val="000000"/>
                </a:solidFill>
                <a:latin typeface="Copperplate"/>
                <a:ea typeface="ＭＳ Ｐゴシック" charset="0"/>
                <a:cs typeface="Copperplate"/>
              </a:rPr>
              <a:t>concluded it is </a:t>
            </a:r>
            <a:r>
              <a:rPr lang="en-US" sz="2000" b="1" dirty="0">
                <a:solidFill>
                  <a:srgbClr val="000000"/>
                </a:solidFill>
                <a:latin typeface="Copperplate"/>
                <a:ea typeface="ＭＳ Ｐゴシック" charset="0"/>
                <a:cs typeface="Copperplate"/>
              </a:rPr>
              <a:t>common</a:t>
            </a:r>
            <a:r>
              <a:rPr lang="en-US" sz="2000" dirty="0">
                <a:solidFill>
                  <a:srgbClr val="000000"/>
                </a:solidFill>
                <a:latin typeface="Copperplate"/>
                <a:ea typeface="ＭＳ Ｐゴシック" charset="0"/>
                <a:cs typeface="Copperplate"/>
              </a:rPr>
              <a:t> and </a:t>
            </a:r>
            <a:r>
              <a:rPr lang="en-US" sz="2000" b="1" dirty="0">
                <a:solidFill>
                  <a:srgbClr val="000000"/>
                </a:solidFill>
                <a:latin typeface="Copperplate"/>
                <a:ea typeface="ＭＳ Ｐゴシック" charset="0"/>
                <a:cs typeface="Copperplate"/>
              </a:rPr>
              <a:t>under-recognized </a:t>
            </a:r>
            <a:r>
              <a:rPr lang="en-US" sz="2000" dirty="0">
                <a:solidFill>
                  <a:srgbClr val="000000"/>
                </a:solidFill>
                <a:latin typeface="Copperplate"/>
                <a:ea typeface="ＭＳ Ｐゴシック" charset="0"/>
                <a:cs typeface="Copperplate"/>
              </a:rPr>
              <a:t>(</a:t>
            </a:r>
            <a:r>
              <a:rPr lang="en-US" sz="2000" dirty="0" err="1">
                <a:solidFill>
                  <a:srgbClr val="000000"/>
                </a:solidFill>
                <a:latin typeface="Copperplate"/>
                <a:ea typeface="ＭＳ Ｐゴシック" charset="0"/>
                <a:cs typeface="Copperplate"/>
              </a:rPr>
              <a:t>Olde</a:t>
            </a:r>
            <a:r>
              <a:rPr lang="en-US" sz="2000" dirty="0">
                <a:solidFill>
                  <a:srgbClr val="000000"/>
                </a:solidFill>
                <a:latin typeface="Copperplate"/>
                <a:ea typeface="ＭＳ Ｐゴシック" charset="0"/>
                <a:cs typeface="Copperplate"/>
              </a:rPr>
              <a:t>, 2005). </a:t>
            </a:r>
          </a:p>
          <a:p>
            <a:endParaRPr lang="en-US" sz="2400" dirty="0">
              <a:latin typeface="Copperplate"/>
              <a:cs typeface="Copperplat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133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688" y="1550988"/>
            <a:ext cx="8623300" cy="5307012"/>
          </a:xfrm>
        </p:spPr>
        <p:txBody>
          <a:bodyPr>
            <a:normAutofit/>
          </a:bodyPr>
          <a:lstStyle/>
          <a:p>
            <a:pPr marL="342900" lvl="1" indent="-342900">
              <a:buFont typeface="Arial"/>
              <a:buChar char="•"/>
              <a:defRPr/>
            </a:pPr>
            <a:r>
              <a:rPr lang="en-US" sz="2200" dirty="0" smtClean="0">
                <a:solidFill>
                  <a:srgbClr val="000000"/>
                </a:solidFill>
                <a:latin typeface="Copperplate"/>
                <a:ea typeface="ＭＳ Ｐゴシック" charset="0"/>
                <a:cs typeface="Copperplate"/>
              </a:rPr>
              <a:t>Nationwide study of 1,573 postpartum women found </a:t>
            </a:r>
            <a:r>
              <a:rPr lang="en-US" sz="2200" dirty="0">
                <a:solidFill>
                  <a:srgbClr val="000000"/>
                </a:solidFill>
                <a:latin typeface="Copperplate"/>
                <a:ea typeface="ＭＳ Ｐゴシック" charset="0"/>
                <a:cs typeface="Copperplate"/>
              </a:rPr>
              <a:t>(Beck, 2011</a:t>
            </a:r>
            <a:r>
              <a:rPr lang="en-US" sz="2200" dirty="0" smtClean="0">
                <a:solidFill>
                  <a:srgbClr val="000000"/>
                </a:solidFill>
                <a:latin typeface="Copperplate"/>
                <a:ea typeface="ＭＳ Ｐゴシック" charset="0"/>
                <a:cs typeface="Copperplate"/>
              </a:rPr>
              <a:t>):</a:t>
            </a:r>
          </a:p>
          <a:p>
            <a:pPr lvl="1">
              <a:defRPr/>
            </a:pPr>
            <a:r>
              <a:rPr lang="en-US" sz="2200" b="1" dirty="0">
                <a:solidFill>
                  <a:srgbClr val="000000"/>
                </a:solidFill>
                <a:latin typeface="Copperplate"/>
                <a:ea typeface="ＭＳ Ｐゴシック" charset="0"/>
                <a:cs typeface="Copperplate"/>
              </a:rPr>
              <a:t>9%</a:t>
            </a:r>
            <a:r>
              <a:rPr lang="en-US" sz="2200" dirty="0">
                <a:solidFill>
                  <a:srgbClr val="000000"/>
                </a:solidFill>
                <a:latin typeface="Copperplate"/>
                <a:ea typeface="ＭＳ Ｐゴシック" charset="0"/>
                <a:cs typeface="Copperplate"/>
              </a:rPr>
              <a:t> met diagnostic criteria for </a:t>
            </a:r>
            <a:r>
              <a:rPr lang="en-US" sz="2200" b="1" dirty="0">
                <a:solidFill>
                  <a:srgbClr val="000000"/>
                </a:solidFill>
                <a:latin typeface="Copperplate"/>
                <a:ea typeface="ＭＳ Ｐゴシック" charset="0"/>
                <a:cs typeface="Copperplate"/>
              </a:rPr>
              <a:t>PTSD</a:t>
            </a:r>
            <a:r>
              <a:rPr lang="en-US" sz="2200" dirty="0">
                <a:solidFill>
                  <a:srgbClr val="000000"/>
                </a:solidFill>
                <a:latin typeface="Copperplate"/>
                <a:ea typeface="ＭＳ Ｐゴシック" charset="0"/>
                <a:cs typeface="Copperplate"/>
              </a:rPr>
              <a:t> </a:t>
            </a:r>
          </a:p>
          <a:p>
            <a:pPr lvl="1">
              <a:defRPr/>
            </a:pPr>
            <a:r>
              <a:rPr lang="en-US" sz="2200" b="1" dirty="0">
                <a:solidFill>
                  <a:srgbClr val="000000"/>
                </a:solidFill>
                <a:latin typeface="Copperplate"/>
                <a:ea typeface="ＭＳ Ｐゴシック" charset="0"/>
                <a:cs typeface="Copperplate"/>
              </a:rPr>
              <a:t>18%</a:t>
            </a:r>
            <a:r>
              <a:rPr lang="en-US" sz="2200" dirty="0">
                <a:solidFill>
                  <a:srgbClr val="000000"/>
                </a:solidFill>
                <a:latin typeface="Copperplate"/>
                <a:ea typeface="ＭＳ Ｐゴシック" charset="0"/>
                <a:cs typeface="Copperplate"/>
              </a:rPr>
              <a:t> had significantly </a:t>
            </a:r>
            <a:r>
              <a:rPr lang="en-US" sz="2200" b="1" dirty="0">
                <a:solidFill>
                  <a:srgbClr val="000000"/>
                </a:solidFill>
                <a:latin typeface="Copperplate"/>
                <a:ea typeface="ＭＳ Ｐゴシック" charset="0"/>
                <a:cs typeface="Copperplate"/>
              </a:rPr>
              <a:t>elevated posttraumatic stress symptoms</a:t>
            </a:r>
            <a:r>
              <a:rPr lang="en-US" sz="2200" dirty="0">
                <a:solidFill>
                  <a:srgbClr val="000000"/>
                </a:solidFill>
                <a:latin typeface="Copperplate"/>
                <a:ea typeface="ＭＳ Ｐゴシック" charset="0"/>
                <a:cs typeface="Copperplate"/>
              </a:rPr>
              <a:t>—</a:t>
            </a:r>
            <a:r>
              <a:rPr lang="en-US" sz="2200" b="1" dirty="0" smtClean="0">
                <a:solidFill>
                  <a:srgbClr val="000000"/>
                </a:solidFill>
                <a:latin typeface="Copperplate"/>
                <a:ea typeface="ＭＳ Ｐゴシック" charset="0"/>
                <a:cs typeface="Copperplate"/>
              </a:rPr>
              <a:t>PTSS</a:t>
            </a:r>
            <a:endParaRPr lang="en-US" sz="2200" dirty="0" smtClean="0">
              <a:solidFill>
                <a:srgbClr val="000000"/>
              </a:solidFill>
              <a:latin typeface="Copperplate"/>
              <a:ea typeface="ＭＳ Ｐゴシック" charset="0"/>
              <a:cs typeface="Copperplate"/>
            </a:endParaRPr>
          </a:p>
          <a:p>
            <a:pPr>
              <a:defRPr/>
            </a:pPr>
            <a:r>
              <a:rPr lang="en-US" sz="2400" dirty="0" smtClean="0">
                <a:latin typeface="Copperplate"/>
                <a:cs typeface="Copperplate"/>
              </a:rPr>
              <a:t>variables associated with higher </a:t>
            </a:r>
            <a:r>
              <a:rPr lang="en-US" sz="2400" dirty="0" err="1" smtClean="0">
                <a:latin typeface="Copperplate"/>
                <a:cs typeface="Copperplate"/>
              </a:rPr>
              <a:t>ptss</a:t>
            </a:r>
            <a:r>
              <a:rPr lang="en-US" sz="2400" dirty="0" smtClean="0">
                <a:latin typeface="Copperplate"/>
                <a:cs typeface="Copperplate"/>
              </a:rPr>
              <a:t>:</a:t>
            </a:r>
          </a:p>
          <a:p>
            <a:pPr lvl="1">
              <a:defRPr/>
            </a:pPr>
            <a:r>
              <a:rPr lang="en-US" sz="2000" dirty="0" smtClean="0">
                <a:latin typeface="Copperplate"/>
                <a:cs typeface="Copperplate"/>
              </a:rPr>
              <a:t>Low partner support</a:t>
            </a:r>
          </a:p>
          <a:p>
            <a:pPr lvl="1">
              <a:defRPr/>
            </a:pPr>
            <a:r>
              <a:rPr lang="en-US" sz="2000" dirty="0" smtClean="0">
                <a:latin typeface="Copperplate"/>
                <a:cs typeface="Copperplate"/>
              </a:rPr>
              <a:t>Elevated postpartum depressive symptoms</a:t>
            </a:r>
          </a:p>
          <a:p>
            <a:pPr lvl="1">
              <a:defRPr/>
            </a:pPr>
            <a:r>
              <a:rPr lang="en-US" sz="2000" dirty="0" smtClean="0">
                <a:latin typeface="Copperplate"/>
                <a:cs typeface="Copperplate"/>
              </a:rPr>
              <a:t>More physical problems since giving birth</a:t>
            </a:r>
          </a:p>
          <a:p>
            <a:pPr lvl="1">
              <a:defRPr/>
            </a:pPr>
            <a:r>
              <a:rPr lang="en-US" sz="2000" dirty="0" smtClean="0">
                <a:latin typeface="Copperplate"/>
                <a:cs typeface="Copperplate"/>
              </a:rPr>
              <a:t>Less health promoting behaviors</a:t>
            </a:r>
          </a:p>
          <a:p>
            <a:pPr lvl="1">
              <a:defRPr/>
            </a:pPr>
            <a:r>
              <a:rPr lang="en-US" sz="2000" dirty="0">
                <a:solidFill>
                  <a:srgbClr val="000000"/>
                </a:solidFill>
                <a:latin typeface="Copperplate"/>
                <a:ea typeface="ＭＳ Ｐゴシック" charset="0"/>
                <a:cs typeface="Copperplate"/>
              </a:rPr>
              <a:t>Did not exclusively breastfeed one month after birth </a:t>
            </a:r>
            <a:r>
              <a:rPr lang="en-US" sz="2000" dirty="0" smtClean="0">
                <a:solidFill>
                  <a:srgbClr val="000000"/>
                </a:solidFill>
                <a:latin typeface="Copperplate"/>
                <a:ea typeface="ＭＳ Ｐゴシック" charset="0"/>
                <a:cs typeface="Copperplate"/>
              </a:rPr>
              <a:t>or breastfeed as long as desired. </a:t>
            </a:r>
            <a:endParaRPr lang="en-US" sz="2000" dirty="0">
              <a:solidFill>
                <a:srgbClr val="000000"/>
              </a:solidFill>
              <a:latin typeface="Copperplate"/>
              <a:ea typeface="ＭＳ Ｐゴシック" charset="0"/>
              <a:cs typeface="Copperplate"/>
            </a:endParaRPr>
          </a:p>
          <a:p>
            <a:pPr lvl="1">
              <a:defRPr/>
            </a:pPr>
            <a:endParaRPr lang="en-US" sz="2000" dirty="0" smtClean="0">
              <a:latin typeface="Copperplate"/>
              <a:cs typeface="Copperplate"/>
            </a:endParaRPr>
          </a:p>
          <a:p>
            <a:pPr marL="1257300" lvl="4" indent="-342900">
              <a:defRPr/>
            </a:pPr>
            <a:r>
              <a:rPr lang="en-US" dirty="0" smtClean="0">
                <a:latin typeface="Copperplate"/>
                <a:cs typeface="Copperplate"/>
              </a:rPr>
              <a:t>(Beck, et., Al, 2011)</a:t>
            </a:r>
            <a:endParaRPr lang="en-US" dirty="0" smtClean="0">
              <a:solidFill>
                <a:srgbClr val="000000"/>
              </a:solidFill>
              <a:latin typeface="Optima" charset="0"/>
              <a:ea typeface="ＭＳ Ｐゴシック" charset="0"/>
              <a:cs typeface="Optima" charset="0"/>
            </a:endParaRPr>
          </a:p>
          <a:p>
            <a:pPr marL="342900" lvl="1" indent="-342900">
              <a:buFont typeface="Arial"/>
              <a:buChar char="•"/>
              <a:defRPr/>
            </a:pPr>
            <a:endParaRPr lang="en-US" sz="2200" dirty="0" smtClean="0">
              <a:solidFill>
                <a:srgbClr val="000000"/>
              </a:solidFill>
              <a:latin typeface="Copperplate"/>
              <a:ea typeface="ＭＳ Ｐゴシック" charset="0"/>
              <a:cs typeface="Copperplate"/>
            </a:endParaRPr>
          </a:p>
          <a:p>
            <a:pPr>
              <a:defRPr/>
            </a:pPr>
            <a:endParaRPr lang="en-US" dirty="0"/>
          </a:p>
        </p:txBody>
      </p:sp>
      <p:sp>
        <p:nvSpPr>
          <p:cNvPr id="28674" name="Title 3"/>
          <p:cNvSpPr>
            <a:spLocks noGrp="1"/>
          </p:cNvSpPr>
          <p:nvPr>
            <p:ph type="title"/>
          </p:nvPr>
        </p:nvSpPr>
        <p:spPr/>
        <p:txBody>
          <a:bodyPr/>
          <a:lstStyle/>
          <a:p>
            <a:r>
              <a:rPr lang="en-US" sz="3200">
                <a:latin typeface="Copperplate" charset="0"/>
                <a:ea typeface="ＭＳ Ｐゴシック" charset="0"/>
                <a:cs typeface="Copperplate" charset="0"/>
              </a:rPr>
              <a:t>Perinatal Post-Traumatic Stress Disorder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opperplate"/>
                <a:cs typeface="Copperplate"/>
              </a:rPr>
              <a:t>Acknowledgements</a:t>
            </a:r>
            <a:endParaRPr lang="en-US" sz="2800" dirty="0">
              <a:latin typeface="Copperplate"/>
              <a:cs typeface="Copperplate"/>
            </a:endParaRPr>
          </a:p>
        </p:txBody>
      </p:sp>
      <p:sp>
        <p:nvSpPr>
          <p:cNvPr id="3" name="Content Placeholder 2"/>
          <p:cNvSpPr>
            <a:spLocks noGrp="1"/>
          </p:cNvSpPr>
          <p:nvPr>
            <p:ph idx="1"/>
          </p:nvPr>
        </p:nvSpPr>
        <p:spPr>
          <a:xfrm>
            <a:off x="330200" y="1600200"/>
            <a:ext cx="8356600" cy="4826000"/>
          </a:xfrm>
        </p:spPr>
        <p:txBody>
          <a:bodyPr/>
          <a:lstStyle/>
          <a:p>
            <a:pPr marL="457200" lvl="1" indent="0" algn="ctr">
              <a:buNone/>
            </a:pPr>
            <a:r>
              <a:rPr lang="en-US" dirty="0" smtClean="0">
                <a:latin typeface="Copperplate"/>
                <a:cs typeface="Copperplate"/>
              </a:rPr>
              <a:t>Thank you to:</a:t>
            </a:r>
          </a:p>
          <a:p>
            <a:pPr marL="0" indent="0" algn="ctr">
              <a:buNone/>
            </a:pPr>
            <a:r>
              <a:rPr lang="en-US" dirty="0" smtClean="0">
                <a:latin typeface="Copperplate"/>
                <a:cs typeface="Copperplate"/>
              </a:rPr>
              <a:t>Ms. Tiffany </a:t>
            </a:r>
            <a:r>
              <a:rPr lang="en-US" dirty="0" err="1" smtClean="0">
                <a:latin typeface="Copperplate"/>
                <a:cs typeface="Copperplate"/>
              </a:rPr>
              <a:t>Girouard</a:t>
            </a:r>
            <a:r>
              <a:rPr lang="en-US" dirty="0" smtClean="0">
                <a:latin typeface="Copperplate"/>
                <a:cs typeface="Copperplate"/>
              </a:rPr>
              <a:t> </a:t>
            </a:r>
          </a:p>
          <a:p>
            <a:pPr marL="0" indent="0" algn="ctr">
              <a:buNone/>
            </a:pPr>
            <a:endParaRPr lang="en-US" dirty="0" smtClean="0">
              <a:latin typeface="Copperplate"/>
              <a:cs typeface="Copperplate"/>
            </a:endParaRPr>
          </a:p>
          <a:p>
            <a:pPr algn="ctr"/>
            <a:r>
              <a:rPr lang="en-US" sz="2800" dirty="0" smtClean="0">
                <a:latin typeface="Copperplate"/>
                <a:cs typeface="Copperplate"/>
              </a:rPr>
              <a:t>Masters of Science in Clinical psychology Student, MFT/LPCC Program; Notre Dame de Namur University </a:t>
            </a:r>
          </a:p>
          <a:p>
            <a:pPr marL="0" indent="0" algn="ctr">
              <a:buNone/>
            </a:pPr>
            <a:endParaRPr lang="en-US" dirty="0" smtClean="0">
              <a:latin typeface="Copperplate"/>
              <a:cs typeface="Copperplate"/>
            </a:endParaRPr>
          </a:p>
          <a:p>
            <a:pPr marL="0" indent="0" algn="ctr">
              <a:buNone/>
            </a:pPr>
            <a:r>
              <a:rPr lang="en-US" dirty="0" smtClean="0">
                <a:latin typeface="Copperplate"/>
                <a:cs typeface="Copperplate"/>
              </a:rPr>
              <a:t>for providing valuable research assistance</a:t>
            </a:r>
            <a:endParaRPr lang="en-US" dirty="0">
              <a:latin typeface="Copperplate"/>
              <a:cs typeface="Copperplat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81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245600" cy="1711325"/>
          </a:xfrm>
        </p:spPr>
        <p:txBody>
          <a:bodyPr>
            <a:normAutofit/>
          </a:bodyPr>
          <a:lstStyle/>
          <a:p>
            <a:pPr>
              <a:defRPr/>
            </a:pPr>
            <a:r>
              <a:rPr lang="en-US" sz="3200" dirty="0" smtClean="0">
                <a:latin typeface="Copperplate"/>
                <a:cs typeface="Copperplate"/>
              </a:rPr>
              <a:t>Perinatal Posttraumatic </a:t>
            </a:r>
            <a:r>
              <a:rPr lang="en-US" sz="3200" dirty="0">
                <a:latin typeface="Copperplate"/>
                <a:cs typeface="Copperplate"/>
              </a:rPr>
              <a:t>S</a:t>
            </a:r>
            <a:r>
              <a:rPr lang="en-US" sz="3200" dirty="0" smtClean="0">
                <a:latin typeface="Copperplate"/>
                <a:cs typeface="Copperplate"/>
              </a:rPr>
              <a:t>tress Disorder </a:t>
            </a:r>
            <a:r>
              <a:rPr lang="en-US" sz="3200" dirty="0">
                <a:latin typeface="Copperplate"/>
                <a:cs typeface="Copperplate"/>
              </a:rPr>
              <a:t/>
            </a:r>
            <a:br>
              <a:rPr lang="en-US" sz="3200" dirty="0">
                <a:latin typeface="Copperplate"/>
                <a:cs typeface="Copperplate"/>
              </a:rPr>
            </a:br>
            <a:endParaRPr lang="en-US" sz="3200" dirty="0">
              <a:latin typeface="Copperplate"/>
              <a:cs typeface="Copperplate"/>
            </a:endParaRPr>
          </a:p>
        </p:txBody>
      </p:sp>
      <p:sp>
        <p:nvSpPr>
          <p:cNvPr id="29698" name="Content Placeholder 2"/>
          <p:cNvSpPr>
            <a:spLocks noGrp="1"/>
          </p:cNvSpPr>
          <p:nvPr>
            <p:ph idx="1"/>
          </p:nvPr>
        </p:nvSpPr>
        <p:spPr>
          <a:xfrm>
            <a:off x="163513" y="1625600"/>
            <a:ext cx="8675687" cy="5124450"/>
          </a:xfrm>
        </p:spPr>
        <p:txBody>
          <a:bodyPr/>
          <a:lstStyle/>
          <a:p>
            <a:r>
              <a:rPr lang="en-US" sz="1800" b="1">
                <a:latin typeface="Copperplate" charset="0"/>
                <a:ea typeface="ＭＳ Ｐゴシック" charset="0"/>
                <a:cs typeface="Copperplate" charset="0"/>
              </a:rPr>
              <a:t>Variables that significantly differentiated women with elevated ptss from those who did not:</a:t>
            </a:r>
          </a:p>
          <a:p>
            <a:pPr lvl="1"/>
            <a:r>
              <a:rPr lang="en-US" sz="1800">
                <a:latin typeface="Copperplate" charset="0"/>
                <a:ea typeface="ＭＳ Ｐゴシック" charset="0"/>
                <a:cs typeface="Copperplate" charset="0"/>
              </a:rPr>
              <a:t>No private health insurance</a:t>
            </a:r>
          </a:p>
          <a:p>
            <a:pPr lvl="1"/>
            <a:r>
              <a:rPr lang="en-US" sz="1800">
                <a:latin typeface="Copperplate" charset="0"/>
                <a:ea typeface="ＭＳ Ｐゴシック" charset="0"/>
                <a:cs typeface="Copperplate" charset="0"/>
              </a:rPr>
              <a:t>Unplanned pregnancy</a:t>
            </a:r>
          </a:p>
          <a:p>
            <a:pPr lvl="1"/>
            <a:r>
              <a:rPr lang="en-US" sz="1800">
                <a:latin typeface="Copperplate" charset="0"/>
                <a:ea typeface="ＭＳ Ｐゴシック" charset="0"/>
                <a:cs typeface="Copperplate" charset="0"/>
              </a:rPr>
              <a:t>Pressure to have an induction and epidural analgesia</a:t>
            </a:r>
          </a:p>
          <a:p>
            <a:pPr lvl="1"/>
            <a:r>
              <a:rPr lang="en-US" sz="1800">
                <a:latin typeface="Copperplate" charset="0"/>
                <a:ea typeface="ＭＳ Ｐゴシック" charset="0"/>
                <a:cs typeface="Copperplate" charset="0"/>
              </a:rPr>
              <a:t>Planned cesarean birth</a:t>
            </a:r>
          </a:p>
          <a:p>
            <a:pPr lvl="1"/>
            <a:r>
              <a:rPr lang="en-US" sz="1800">
                <a:latin typeface="Copperplate" charset="0"/>
                <a:ea typeface="ＭＳ Ｐゴシック" charset="0"/>
                <a:cs typeface="Copperplate" charset="0"/>
              </a:rPr>
              <a:t>Consulted with a clinician about mental well being since birth</a:t>
            </a:r>
          </a:p>
          <a:p>
            <a:pPr lvl="1"/>
            <a:r>
              <a:rPr lang="en-US" sz="1800">
                <a:latin typeface="Copperplate" charset="0"/>
                <a:ea typeface="ＭＳ Ｐゴシック" charset="0"/>
                <a:cs typeface="Copperplate" charset="0"/>
              </a:rPr>
              <a:t>Not breastfeeding as long as wanted</a:t>
            </a:r>
          </a:p>
          <a:p>
            <a:pPr lvl="1"/>
            <a:r>
              <a:rPr lang="en-US" sz="1800">
                <a:latin typeface="Copperplate" charset="0"/>
                <a:ea typeface="ＭＳ Ｐゴシック" charset="0"/>
                <a:cs typeface="Copperplate" charset="0"/>
              </a:rPr>
              <a:t>Not exclusively breastfeeding at one month</a:t>
            </a:r>
          </a:p>
          <a:p>
            <a:pPr marL="1257300" lvl="4" indent="-342900"/>
            <a:r>
              <a:rPr lang="en-US" sz="1800">
                <a:latin typeface="Copperplate" charset="0"/>
                <a:ea typeface="ＭＳ Ｐゴシック" charset="0"/>
                <a:cs typeface="Copperplate" charset="0"/>
              </a:rPr>
              <a:t>(Beck, et., Al, 2011)</a:t>
            </a:r>
          </a:p>
          <a:p>
            <a:pPr marL="1257300" lvl="4" indent="-342900">
              <a:buFont typeface="Arial" charset="0"/>
              <a:buNone/>
            </a:pPr>
            <a:endParaRPr lang="en-US" sz="1800" b="1">
              <a:latin typeface="Copperplate" charset="0"/>
              <a:ea typeface="ＭＳ Ｐゴシック" charset="0"/>
              <a:cs typeface="Copperplate" charset="0"/>
            </a:endParaRPr>
          </a:p>
          <a:p>
            <a:r>
              <a:rPr lang="en-US" sz="1800">
                <a:latin typeface="Copperplate" charset="0"/>
                <a:ea typeface="ＭＳ Ｐゴシック" charset="0"/>
                <a:cs typeface="Copperplate" charset="0"/>
              </a:rPr>
              <a:t>“postpartum posttraumatic stress symptoms may develop following a negative childbirth experience. It frequently manifests when the childbirth experience is emotionally overwhelming, does not meet expectations, and kindles or re-stimulates sexual, physical, and emotional traumas” (Marlo, 2013). </a:t>
            </a:r>
            <a:endParaRPr lang="en-US" sz="1800" b="1">
              <a:latin typeface="Copperplate" charset="0"/>
              <a:ea typeface="ＭＳ Ｐゴシック" charset="0"/>
              <a:cs typeface="Copperplate" charset="0"/>
            </a:endParaRPr>
          </a:p>
          <a:p>
            <a:pPr>
              <a:buFont typeface="Arial" charset="0"/>
              <a:buNone/>
            </a:pPr>
            <a:endParaRPr lang="en-US" sz="1800">
              <a:latin typeface="Copperplate" charset="0"/>
              <a:ea typeface="ＭＳ Ｐゴシック" charset="0"/>
              <a:cs typeface="Copperplate" charset="0"/>
            </a:endParaRPr>
          </a:p>
          <a:p>
            <a:endParaRPr lang="en-US" sz="1800" b="1">
              <a:latin typeface="Copperplate" charset="0"/>
              <a:ea typeface="ＭＳ Ｐゴシック" charset="0"/>
              <a:cs typeface="Copperplate"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a:xfrm>
            <a:off x="88900" y="152400"/>
            <a:ext cx="8597900" cy="1295400"/>
          </a:xfrm>
        </p:spPr>
        <p:txBody>
          <a:bodyPr/>
          <a:lstStyle/>
          <a:p>
            <a:r>
              <a:rPr lang="en-US" sz="3200" b="1" i="1" u="sng" dirty="0">
                <a:solidFill>
                  <a:srgbClr val="000000"/>
                </a:solidFill>
                <a:latin typeface="Copperplate" charset="0"/>
                <a:ea typeface="ＭＳ Ｐゴシック" charset="0"/>
                <a:cs typeface="Copperplate" charset="0"/>
              </a:rPr>
              <a:t/>
            </a:r>
            <a:br>
              <a:rPr lang="en-US" sz="3200" b="1" i="1" u="sng" dirty="0">
                <a:solidFill>
                  <a:srgbClr val="000000"/>
                </a:solidFill>
                <a:latin typeface="Copperplate" charset="0"/>
                <a:ea typeface="ＭＳ Ｐゴシック" charset="0"/>
                <a:cs typeface="Copperplate" charset="0"/>
              </a:rPr>
            </a:br>
            <a:r>
              <a:rPr lang="en-US" sz="3200" b="1" i="1" u="sng" dirty="0">
                <a:solidFill>
                  <a:srgbClr val="000000"/>
                </a:solidFill>
                <a:latin typeface="Copperplate" charset="0"/>
                <a:ea typeface="ＭＳ Ｐゴシック" charset="0"/>
                <a:cs typeface="Copperplate" charset="0"/>
              </a:rPr>
              <a:t/>
            </a:r>
            <a:br>
              <a:rPr lang="en-US" sz="3200" b="1" i="1" u="sng" dirty="0">
                <a:solidFill>
                  <a:srgbClr val="000000"/>
                </a:solidFill>
                <a:latin typeface="Copperplate" charset="0"/>
                <a:ea typeface="ＭＳ Ｐゴシック" charset="0"/>
                <a:cs typeface="Copperplate" charset="0"/>
              </a:rPr>
            </a:br>
            <a:r>
              <a:rPr lang="en-US" sz="3200" b="1" i="1" u="sng" dirty="0">
                <a:solidFill>
                  <a:srgbClr val="000000"/>
                </a:solidFill>
                <a:latin typeface="Copperplate" charset="0"/>
                <a:ea typeface="ＭＳ Ｐゴシック" charset="0"/>
                <a:cs typeface="Copperplate" charset="0"/>
              </a:rPr>
              <a:t>Psychology of </a:t>
            </a:r>
            <a:r>
              <a:rPr lang="en-US" sz="3200" b="1" i="1" u="sng" dirty="0" smtClean="0">
                <a:solidFill>
                  <a:srgbClr val="000000"/>
                </a:solidFill>
                <a:latin typeface="Copperplate" charset="0"/>
                <a:ea typeface="ＭＳ Ｐゴシック" charset="0"/>
                <a:cs typeface="Copperplate" charset="0"/>
              </a:rPr>
              <a:t>postpartum </a:t>
            </a:r>
            <a:r>
              <a:rPr lang="en-US" sz="3200" b="1" i="1" u="sng" dirty="0" err="1" smtClean="0">
                <a:solidFill>
                  <a:srgbClr val="000000"/>
                </a:solidFill>
                <a:latin typeface="Copperplate" charset="0"/>
                <a:ea typeface="ＭＳ Ｐゴシック" charset="0"/>
                <a:cs typeface="Copperplate" charset="0"/>
              </a:rPr>
              <a:t>ptsd</a:t>
            </a:r>
            <a:r>
              <a:rPr lang="en-US" sz="3200" b="1" i="1" u="sng" dirty="0" smtClean="0">
                <a:solidFill>
                  <a:srgbClr val="000000"/>
                </a:solidFill>
                <a:latin typeface="Copperplate" charset="0"/>
                <a:ea typeface="ＭＳ Ｐゴシック" charset="0"/>
                <a:cs typeface="Copperplate" charset="0"/>
              </a:rPr>
              <a:t>:</a:t>
            </a:r>
            <a:r>
              <a:rPr lang="en-US" sz="3200" b="1" i="1" u="sng" dirty="0">
                <a:solidFill>
                  <a:srgbClr val="000000"/>
                </a:solidFill>
                <a:latin typeface="Copperplate" charset="0"/>
                <a:ea typeface="ＭＳ Ｐゴシック" charset="0"/>
                <a:cs typeface="Copperplate" charset="0"/>
              </a:rPr>
              <a:t/>
            </a:r>
            <a:br>
              <a:rPr lang="en-US" sz="3200" b="1" i="1" u="sng" dirty="0">
                <a:solidFill>
                  <a:srgbClr val="000000"/>
                </a:solidFill>
                <a:latin typeface="Copperplate" charset="0"/>
                <a:ea typeface="ＭＳ Ｐゴシック" charset="0"/>
                <a:cs typeface="Copperplate" charset="0"/>
              </a:rPr>
            </a:br>
            <a:endParaRPr lang="en-US" sz="3200" dirty="0">
              <a:latin typeface="Copperplate" charset="0"/>
              <a:ea typeface="ＭＳ Ｐゴシック" charset="0"/>
              <a:cs typeface="Copperplate" charset="0"/>
            </a:endParaRPr>
          </a:p>
        </p:txBody>
      </p:sp>
      <p:sp>
        <p:nvSpPr>
          <p:cNvPr id="31746" name="Content Placeholder 2"/>
          <p:cNvSpPr>
            <a:spLocks noGrp="1"/>
          </p:cNvSpPr>
          <p:nvPr>
            <p:ph idx="1"/>
          </p:nvPr>
        </p:nvSpPr>
        <p:spPr>
          <a:xfrm>
            <a:off x="88900" y="1447800"/>
            <a:ext cx="8597900" cy="5083175"/>
          </a:xfrm>
        </p:spPr>
        <p:txBody>
          <a:bodyPr/>
          <a:lstStyle/>
          <a:p>
            <a:pPr>
              <a:defRPr/>
            </a:pPr>
            <a:r>
              <a:rPr lang="en-US" sz="2000" dirty="0">
                <a:latin typeface="Copperplate" charset="0"/>
                <a:ea typeface="ＭＳ Ｐゴシック" charset="0"/>
                <a:cs typeface="Copperplate" charset="0"/>
              </a:rPr>
              <a:t>“Challenging or traumatic memories are more likely to emerge now, in part, from the unpredictable, painful, vulnerable, and intrusive dimensions that naturally occur with pregnancy, birth, and </a:t>
            </a:r>
            <a:r>
              <a:rPr lang="en-US" sz="2000" dirty="0" smtClean="0">
                <a:latin typeface="Copperplate" charset="0"/>
                <a:ea typeface="ＭＳ Ｐゴシック" charset="0"/>
                <a:cs typeface="Copperplate" charset="0"/>
              </a:rPr>
              <a:t>infancy” (Marlo, 2013). </a:t>
            </a:r>
          </a:p>
          <a:p>
            <a:pPr marL="0" indent="0">
              <a:buFont typeface="Arial" charset="0"/>
              <a:buNone/>
              <a:defRPr/>
            </a:pPr>
            <a:endParaRPr lang="en-US" sz="2000" dirty="0" smtClean="0">
              <a:latin typeface="Copperplate" charset="0"/>
              <a:ea typeface="ＭＳ Ｐゴシック" charset="0"/>
              <a:cs typeface="Copperplate" charset="0"/>
            </a:endParaRPr>
          </a:p>
          <a:p>
            <a:pPr>
              <a:defRPr/>
            </a:pPr>
            <a:r>
              <a:rPr lang="en-US" sz="2000" dirty="0" smtClean="0">
                <a:latin typeface="Copperplate" charset="0"/>
                <a:ea typeface="ＭＳ Ｐゴシック" charset="0"/>
                <a:cs typeface="Copperplate" charset="0"/>
              </a:rPr>
              <a:t>They </a:t>
            </a:r>
            <a:r>
              <a:rPr lang="en-US" sz="2000" dirty="0">
                <a:latin typeface="Copperplate" charset="0"/>
                <a:ea typeface="ＭＳ Ｐゴシック" charset="0"/>
                <a:cs typeface="Copperplate" charset="0"/>
              </a:rPr>
              <a:t>may be part of what psychoanalyst, Selma </a:t>
            </a:r>
            <a:r>
              <a:rPr lang="en-US" sz="2000" dirty="0" err="1">
                <a:latin typeface="Copperplate" charset="0"/>
                <a:ea typeface="ＭＳ Ｐゴシック" charset="0"/>
                <a:cs typeface="Copperplate" charset="0"/>
              </a:rPr>
              <a:t>Fraiberg</a:t>
            </a:r>
            <a:r>
              <a:rPr lang="en-US" sz="2000" dirty="0">
                <a:latin typeface="Copperplate" charset="0"/>
                <a:ea typeface="ＭＳ Ｐゴシック" charset="0"/>
                <a:cs typeface="Copperplate" charset="0"/>
              </a:rPr>
              <a:t> (1975), termed “the ghosts in the nursery” </a:t>
            </a:r>
            <a:r>
              <a:rPr lang="en-US" sz="2000" dirty="0" smtClean="0">
                <a:latin typeface="Copperplate" charset="0"/>
                <a:ea typeface="ＭＳ Ｐゴシック" charset="0"/>
                <a:cs typeface="Copperplate" charset="0"/>
              </a:rPr>
              <a:t>experience…the </a:t>
            </a:r>
            <a:r>
              <a:rPr lang="en-US" sz="2000" dirty="0">
                <a:latin typeface="Copperplate" charset="0"/>
                <a:ea typeface="ＭＳ Ｐゴシック" charset="0"/>
                <a:cs typeface="Copperplate" charset="0"/>
              </a:rPr>
              <a:t>phenomena whereby a parent’s often, unconscious memories of her childhood experiences impact her parenting style</a:t>
            </a:r>
            <a:r>
              <a:rPr lang="en-US" sz="2000" dirty="0" smtClean="0">
                <a:latin typeface="Copperplate" charset="0"/>
                <a:ea typeface="ＭＳ Ｐゴシック" charset="0"/>
                <a:cs typeface="Copperplate" charset="0"/>
              </a:rPr>
              <a:t>.</a:t>
            </a:r>
          </a:p>
          <a:p>
            <a:pPr marL="0" indent="0">
              <a:buFont typeface="Arial" charset="0"/>
              <a:buNone/>
              <a:defRPr/>
            </a:pPr>
            <a:endParaRPr lang="en-US" sz="2000" dirty="0" smtClean="0">
              <a:latin typeface="Copperplate" charset="0"/>
              <a:ea typeface="ＭＳ Ｐゴシック" charset="0"/>
              <a:cs typeface="Copperplate" charset="0"/>
            </a:endParaRPr>
          </a:p>
          <a:p>
            <a:pPr>
              <a:defRPr/>
            </a:pPr>
            <a:r>
              <a:rPr lang="en-US" sz="2000" dirty="0" smtClean="0">
                <a:latin typeface="Copperplate" charset="0"/>
                <a:ea typeface="ＭＳ Ｐゴシック" charset="0"/>
                <a:cs typeface="Copperplate" charset="0"/>
              </a:rPr>
              <a:t>Focusing on the “Ghosts in the Nursery” phenomena </a:t>
            </a:r>
            <a:r>
              <a:rPr lang="en-US" sz="2000" dirty="0">
                <a:latin typeface="Copperplate" charset="0"/>
                <a:ea typeface="ＭＳ Ｐゴシック" charset="0"/>
                <a:cs typeface="Copperplate" charset="0"/>
              </a:rPr>
              <a:t>addresses how past experiences impact a mother’s ability to form an attuned relationship with her child, herself and/or her partner, now, and provides a basis for understanding unhealthy forms of relating in the parent-child </a:t>
            </a:r>
            <a:r>
              <a:rPr lang="en-US" sz="2000" dirty="0" smtClean="0">
                <a:latin typeface="Copperplate" charset="0"/>
                <a:ea typeface="ＭＳ Ｐゴシック" charset="0"/>
                <a:cs typeface="Copperplate" charset="0"/>
              </a:rPr>
              <a:t>triad (</a:t>
            </a:r>
            <a:r>
              <a:rPr lang="en-US" sz="2000" dirty="0" err="1">
                <a:latin typeface="Copperplate" charset="0"/>
                <a:ea typeface="ＭＳ Ｐゴシック" charset="0"/>
                <a:cs typeface="Copperplate" charset="0"/>
              </a:rPr>
              <a:t>marlo</a:t>
            </a:r>
            <a:r>
              <a:rPr lang="en-US" sz="2000" dirty="0">
                <a:latin typeface="Copperplate" charset="0"/>
                <a:ea typeface="ＭＳ Ｐゴシック" charset="0"/>
                <a:cs typeface="Copperplate" charset="0"/>
              </a:rPr>
              <a:t>, 2013).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8844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ubtitle 2"/>
          <p:cNvSpPr>
            <a:spLocks noGrp="1"/>
          </p:cNvSpPr>
          <p:nvPr>
            <p:ph type="subTitle" idx="1"/>
          </p:nvPr>
        </p:nvSpPr>
        <p:spPr>
          <a:xfrm>
            <a:off x="565150" y="307975"/>
            <a:ext cx="8201025" cy="6238875"/>
          </a:xfrm>
        </p:spPr>
        <p:txBody>
          <a:bodyPr/>
          <a:lstStyle/>
          <a:p>
            <a:pPr algn="l" eaLnBrk="1" hangingPunct="1"/>
            <a:r>
              <a:rPr lang="en-US" sz="1800">
                <a:solidFill>
                  <a:srgbClr val="000000"/>
                </a:solidFill>
                <a:latin typeface="Courier New" charset="0"/>
                <a:ea typeface="ＭＳ Ｐゴシック" charset="0"/>
                <a:cs typeface="Courier New" charset="0"/>
              </a:rPr>
              <a:t>		</a:t>
            </a:r>
            <a:endParaRPr lang="en-US" sz="1800">
              <a:solidFill>
                <a:srgbClr val="000000"/>
              </a:solidFill>
              <a:latin typeface="Optima" charset="0"/>
              <a:ea typeface="ＭＳ Ｐゴシック" charset="0"/>
              <a:cs typeface="Optima" charset="0"/>
            </a:endParaRPr>
          </a:p>
        </p:txBody>
      </p:sp>
      <p:sp>
        <p:nvSpPr>
          <p:cNvPr id="33794" name="TextBox 3"/>
          <p:cNvSpPr txBox="1">
            <a:spLocks noChangeArrowheads="1"/>
          </p:cNvSpPr>
          <p:nvPr/>
        </p:nvSpPr>
        <p:spPr bwMode="auto">
          <a:xfrm>
            <a:off x="349250" y="142875"/>
            <a:ext cx="8553450"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pperplate" charset="0"/>
                <a:cs typeface="Copperplate" charset="0"/>
              </a:rPr>
              <a:t>       Developmental Considerations:  Transitioning to Motherhood</a:t>
            </a:r>
          </a:p>
        </p:txBody>
      </p:sp>
      <p:pic>
        <p:nvPicPr>
          <p:cNvPr id="33795"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688" y="677863"/>
            <a:ext cx="7974012" cy="6053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297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4813" y="441325"/>
            <a:ext cx="8331200" cy="5700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8074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279400" y="112713"/>
            <a:ext cx="8686800" cy="909637"/>
          </a:xfrm>
        </p:spPr>
        <p:txBody>
          <a:bodyPr/>
          <a:lstStyle/>
          <a:p>
            <a:r>
              <a:rPr lang="en-US">
                <a:latin typeface="Copperplate" charset="0"/>
                <a:ea typeface="ＭＳ Ｐゴシック" charset="0"/>
                <a:cs typeface="Copperplate" charset="0"/>
              </a:rPr>
              <a:t>Intervention and Treatment</a:t>
            </a:r>
          </a:p>
        </p:txBody>
      </p:sp>
      <p:sp>
        <p:nvSpPr>
          <p:cNvPr id="3" name="Content Placeholder 2"/>
          <p:cNvSpPr>
            <a:spLocks noGrp="1"/>
          </p:cNvSpPr>
          <p:nvPr>
            <p:ph idx="1"/>
          </p:nvPr>
        </p:nvSpPr>
        <p:spPr>
          <a:xfrm>
            <a:off x="88900" y="974725"/>
            <a:ext cx="9055100" cy="5503863"/>
          </a:xfrm>
        </p:spPr>
        <p:txBody>
          <a:bodyPr>
            <a:normAutofit fontScale="25000" lnSpcReduction="20000"/>
          </a:bodyPr>
          <a:lstStyle/>
          <a:p>
            <a:pPr>
              <a:defRPr/>
            </a:pPr>
            <a:r>
              <a:rPr lang="en-US" sz="7200" dirty="0" smtClean="0">
                <a:latin typeface="Copperplate"/>
                <a:cs typeface="Copperplate"/>
              </a:rPr>
              <a:t>Incorporate </a:t>
            </a:r>
            <a:r>
              <a:rPr lang="en-US" sz="7200" dirty="0">
                <a:latin typeface="Copperplate"/>
                <a:cs typeface="Copperplate"/>
              </a:rPr>
              <a:t>an understanding of a woman’s biological, psychological, sociocultural, and spiritual development, </a:t>
            </a:r>
            <a:r>
              <a:rPr lang="en-US" sz="7200" dirty="0" smtClean="0">
                <a:latin typeface="Copperplate"/>
                <a:cs typeface="Copperplate"/>
              </a:rPr>
              <a:t>and an </a:t>
            </a:r>
            <a:r>
              <a:rPr lang="en-US" sz="7200" dirty="0">
                <a:latin typeface="Copperplate"/>
                <a:cs typeface="Copperplate"/>
              </a:rPr>
              <a:t>understanding of the psychology of birth, pregnancy, and </a:t>
            </a:r>
            <a:r>
              <a:rPr lang="en-US" sz="7200" dirty="0" smtClean="0">
                <a:latin typeface="Copperplate"/>
                <a:cs typeface="Copperplate"/>
              </a:rPr>
              <a:t>motherhood</a:t>
            </a:r>
            <a:r>
              <a:rPr lang="en-US" sz="7200" b="1" dirty="0" smtClean="0">
                <a:latin typeface="Copperplate"/>
                <a:cs typeface="Copperplate"/>
              </a:rPr>
              <a:t>. </a:t>
            </a:r>
          </a:p>
          <a:p>
            <a:pPr lvl="1">
              <a:defRPr/>
            </a:pPr>
            <a:r>
              <a:rPr lang="en-US" sz="6800" b="1" smtClean="0">
                <a:latin typeface="Copperplate"/>
                <a:cs typeface="Copperplate"/>
              </a:rPr>
              <a:t>www.Emergencementalhealth.com</a:t>
            </a:r>
            <a:endParaRPr lang="en-US" sz="6800" b="1" dirty="0" smtClean="0">
              <a:latin typeface="Copperplate"/>
              <a:cs typeface="Copperplate"/>
            </a:endParaRPr>
          </a:p>
          <a:p>
            <a:pPr marL="0" indent="0">
              <a:buFont typeface="Arial" charset="0"/>
              <a:buNone/>
              <a:defRPr/>
            </a:pPr>
            <a:endParaRPr lang="en-US" sz="7200" b="1" dirty="0" smtClean="0">
              <a:latin typeface="Copperplate"/>
              <a:cs typeface="Copperplate"/>
            </a:endParaRPr>
          </a:p>
          <a:p>
            <a:pPr>
              <a:defRPr/>
            </a:pPr>
            <a:r>
              <a:rPr lang="en-US" sz="7200" b="1" dirty="0" smtClean="0">
                <a:solidFill>
                  <a:srgbClr val="000000"/>
                </a:solidFill>
                <a:latin typeface="Copperplate"/>
                <a:ea typeface="ＭＳ Ｐゴシック" charset="0"/>
                <a:cs typeface="Copperplate"/>
              </a:rPr>
              <a:t>Preventive care</a:t>
            </a:r>
            <a:r>
              <a:rPr lang="en-US" sz="7200" dirty="0" smtClean="0">
                <a:solidFill>
                  <a:srgbClr val="000000"/>
                </a:solidFill>
                <a:latin typeface="Copperplate"/>
                <a:ea typeface="ＭＳ Ｐゴシック" charset="0"/>
                <a:cs typeface="Copperplate"/>
              </a:rPr>
              <a:t>: Preparation before/during pregnancy.  Address family of origin issues, unresolved traumas, losses, relationship patterns.</a:t>
            </a:r>
          </a:p>
          <a:p>
            <a:pPr marL="0" indent="0">
              <a:buFont typeface="Arial" charset="0"/>
              <a:buNone/>
              <a:defRPr/>
            </a:pPr>
            <a:endParaRPr lang="en-US" sz="7200" dirty="0" smtClean="0">
              <a:solidFill>
                <a:srgbClr val="000000"/>
              </a:solidFill>
              <a:latin typeface="Copperplate"/>
              <a:ea typeface="ＭＳ Ｐゴシック" charset="0"/>
              <a:cs typeface="Copperplate"/>
            </a:endParaRPr>
          </a:p>
          <a:p>
            <a:pPr>
              <a:defRPr/>
            </a:pPr>
            <a:r>
              <a:rPr lang="en-US" sz="7200" b="1" dirty="0" smtClean="0">
                <a:solidFill>
                  <a:srgbClr val="000000"/>
                </a:solidFill>
                <a:latin typeface="Copperplate"/>
                <a:ea typeface="ＭＳ Ｐゴシック" charset="0"/>
                <a:cs typeface="Copperplate"/>
              </a:rPr>
              <a:t>Professionally facilitated support groups</a:t>
            </a:r>
            <a:r>
              <a:rPr lang="en-US" sz="7200" dirty="0" smtClean="0">
                <a:solidFill>
                  <a:srgbClr val="000000"/>
                </a:solidFill>
                <a:latin typeface="Copperplate"/>
                <a:ea typeface="ＭＳ Ｐゴシック" charset="0"/>
                <a:cs typeface="Copperplate"/>
              </a:rPr>
              <a:t> have been especially helpful with perinatal problems (Jaffe &amp; Diamond, 2011).</a:t>
            </a:r>
          </a:p>
          <a:p>
            <a:pPr marL="0" indent="0">
              <a:buFont typeface="Arial" charset="0"/>
              <a:buNone/>
              <a:defRPr/>
            </a:pPr>
            <a:endParaRPr lang="en-US" sz="7200" dirty="0" smtClean="0">
              <a:solidFill>
                <a:srgbClr val="000000"/>
              </a:solidFill>
              <a:latin typeface="Copperplate"/>
              <a:ea typeface="ＭＳ Ｐゴシック" charset="0"/>
              <a:cs typeface="Copperplate"/>
            </a:endParaRPr>
          </a:p>
          <a:p>
            <a:pPr>
              <a:defRPr/>
            </a:pPr>
            <a:r>
              <a:rPr lang="en-US" sz="7200" b="1" dirty="0" smtClean="0">
                <a:solidFill>
                  <a:srgbClr val="000000"/>
                </a:solidFill>
                <a:latin typeface="Copperplate"/>
                <a:ea typeface="ＭＳ Ｐゴシック" charset="0"/>
                <a:cs typeface="Copperplate"/>
              </a:rPr>
              <a:t>Integrative Treatment:  </a:t>
            </a:r>
            <a:r>
              <a:rPr lang="en-US" sz="7200" dirty="0" smtClean="0">
                <a:solidFill>
                  <a:srgbClr val="000000"/>
                </a:solidFill>
                <a:latin typeface="Copperplate"/>
                <a:ea typeface="ＭＳ Ｐゴシック" charset="0"/>
                <a:cs typeface="Copperplate"/>
              </a:rPr>
              <a:t>Psychosocial and educational interventions,</a:t>
            </a:r>
            <a:r>
              <a:rPr lang="en-US" sz="6000" b="1" dirty="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individual </a:t>
            </a:r>
            <a:r>
              <a:rPr lang="en-US" sz="7200" dirty="0" smtClean="0">
                <a:solidFill>
                  <a:srgbClr val="000000"/>
                </a:solidFill>
                <a:latin typeface="Copperplate"/>
                <a:ea typeface="ＭＳ Ｐゴシック" charset="0"/>
                <a:cs typeface="Copperplate"/>
              </a:rPr>
              <a:t>and</a:t>
            </a:r>
            <a:r>
              <a:rPr lang="en-US" sz="7200" b="1" dirty="0" smtClean="0">
                <a:solidFill>
                  <a:srgbClr val="000000"/>
                </a:solidFill>
                <a:latin typeface="Copperplate"/>
                <a:ea typeface="ＭＳ Ｐゴシック" charset="0"/>
                <a:cs typeface="Copperplate"/>
              </a:rPr>
              <a:t> group psychotherapy, medication, peer interventions</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trauma therapies</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somatic work and somatic psychotherapies</a:t>
            </a:r>
            <a:r>
              <a:rPr lang="en-US" sz="7200" dirty="0" smtClean="0">
                <a:solidFill>
                  <a:srgbClr val="000000"/>
                </a:solidFill>
                <a:latin typeface="Copperplate"/>
                <a:ea typeface="ＭＳ Ｐゴシック" charset="0"/>
                <a:cs typeface="Copperplate"/>
              </a:rPr>
              <a:t>; and </a:t>
            </a:r>
            <a:r>
              <a:rPr lang="en-US" sz="7200" b="1" dirty="0" smtClean="0">
                <a:solidFill>
                  <a:srgbClr val="000000"/>
                </a:solidFill>
                <a:latin typeface="Copperplate"/>
                <a:ea typeface="ＭＳ Ｐゴシック" charset="0"/>
                <a:cs typeface="Copperplate"/>
              </a:rPr>
              <a:t>integrative/complementary medical </a:t>
            </a:r>
            <a:r>
              <a:rPr lang="en-US" sz="7200" dirty="0" smtClean="0">
                <a:solidFill>
                  <a:srgbClr val="000000"/>
                </a:solidFill>
                <a:latin typeface="Copperplate"/>
                <a:ea typeface="ＭＳ Ｐゴシック" charset="0"/>
                <a:cs typeface="Copperplate"/>
              </a:rPr>
              <a:t>and</a:t>
            </a:r>
            <a:r>
              <a:rPr lang="en-US" sz="7200" b="1" dirty="0" smtClean="0">
                <a:solidFill>
                  <a:srgbClr val="000000"/>
                </a:solidFill>
                <a:latin typeface="Copperplate"/>
                <a:ea typeface="ＭＳ Ｐゴシック" charset="0"/>
                <a:cs typeface="Copperplate"/>
              </a:rPr>
              <a:t> psychological treatments </a:t>
            </a:r>
            <a:r>
              <a:rPr lang="en-US" sz="7200" dirty="0" smtClean="0">
                <a:solidFill>
                  <a:srgbClr val="000000"/>
                </a:solidFill>
                <a:latin typeface="Copperplate"/>
                <a:ea typeface="ＭＳ Ｐゴシック" charset="0"/>
                <a:cs typeface="Copperplate"/>
              </a:rPr>
              <a:t>including relaxation therapy, </a:t>
            </a:r>
            <a:r>
              <a:rPr lang="en-US" sz="7200" b="1" dirty="0" smtClean="0">
                <a:solidFill>
                  <a:srgbClr val="000000"/>
                </a:solidFill>
                <a:latin typeface="Copperplate"/>
                <a:ea typeface="ＭＳ Ｐゴシック" charset="0"/>
                <a:cs typeface="Copperplate"/>
              </a:rPr>
              <a:t>yoga</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massage</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mindfulness, meditation</a:t>
            </a:r>
            <a:r>
              <a:rPr lang="en-US" sz="7200" dirty="0" smtClean="0">
                <a:solidFill>
                  <a:srgbClr val="000000"/>
                </a:solidFill>
                <a:latin typeface="Copperplate"/>
                <a:ea typeface="ＭＳ Ｐゴシック" charset="0"/>
                <a:cs typeface="Copperplate"/>
              </a:rPr>
              <a:t>, and </a:t>
            </a:r>
            <a:r>
              <a:rPr lang="en-US" sz="7200" b="1" dirty="0" smtClean="0">
                <a:solidFill>
                  <a:srgbClr val="000000"/>
                </a:solidFill>
                <a:latin typeface="Copperplate"/>
                <a:ea typeface="ＭＳ Ｐゴシック" charset="0"/>
                <a:cs typeface="Copperplate"/>
              </a:rPr>
              <a:t>hypnosis</a:t>
            </a:r>
            <a:r>
              <a:rPr lang="en-US" sz="7200" dirty="0" smtClean="0">
                <a:solidFill>
                  <a:srgbClr val="000000"/>
                </a:solidFill>
                <a:latin typeface="Copperplate"/>
                <a:ea typeface="ＭＳ Ｐゴシック" charset="0"/>
                <a:cs typeface="Copperplate"/>
              </a:rPr>
              <a:t>  are effective with perinatal problems (Jaffe &amp; Diamond, 2011; Siegel, 2003).</a:t>
            </a:r>
          </a:p>
          <a:p>
            <a:pPr marL="0" indent="0">
              <a:buFont typeface="Arial" charset="0"/>
              <a:buNone/>
              <a:defRPr/>
            </a:pPr>
            <a:endParaRPr lang="en-US" sz="7200" dirty="0" smtClean="0">
              <a:solidFill>
                <a:srgbClr val="000000"/>
              </a:solidFill>
              <a:latin typeface="Copperplate"/>
              <a:ea typeface="ＭＳ Ｐゴシック" charset="0"/>
              <a:cs typeface="Copperplate"/>
            </a:endParaRPr>
          </a:p>
          <a:p>
            <a:pPr>
              <a:defRPr/>
            </a:pPr>
            <a:r>
              <a:rPr lang="en-US" sz="7200" b="1" dirty="0" smtClean="0">
                <a:solidFill>
                  <a:srgbClr val="000000"/>
                </a:solidFill>
                <a:latin typeface="Copperplate"/>
                <a:ea typeface="ＭＳ Ｐゴシック" charset="0"/>
                <a:cs typeface="Copperplate"/>
              </a:rPr>
              <a:t>Psychotherapy</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Brief</a:t>
            </a:r>
            <a:r>
              <a:rPr lang="en-US" sz="7200" dirty="0" smtClean="0">
                <a:solidFill>
                  <a:srgbClr val="000000"/>
                </a:solidFill>
                <a:latin typeface="Copperplate"/>
                <a:ea typeface="ＭＳ Ｐゴシック" charset="0"/>
                <a:cs typeface="Copperplate"/>
              </a:rPr>
              <a:t> to </a:t>
            </a:r>
            <a:r>
              <a:rPr lang="en-US" sz="7200" b="1" dirty="0" smtClean="0">
                <a:solidFill>
                  <a:srgbClr val="000000"/>
                </a:solidFill>
                <a:latin typeface="Copperplate"/>
                <a:ea typeface="ＭＳ Ｐゴシック" charset="0"/>
                <a:cs typeface="Copperplate"/>
              </a:rPr>
              <a:t>long-term</a:t>
            </a:r>
            <a:r>
              <a:rPr lang="en-US" sz="7200" dirty="0" smtClean="0">
                <a:solidFill>
                  <a:srgbClr val="000000"/>
                </a:solidFill>
                <a:latin typeface="Copperplate"/>
                <a:ea typeface="ＭＳ Ｐゴシック" charset="0"/>
                <a:cs typeface="Copperplate"/>
              </a:rPr>
              <a:t>. May involve </a:t>
            </a:r>
            <a:r>
              <a:rPr lang="en-US" sz="7200" b="1" dirty="0" smtClean="0">
                <a:solidFill>
                  <a:srgbClr val="000000"/>
                </a:solidFill>
                <a:latin typeface="Copperplate"/>
                <a:ea typeface="ＭＳ Ｐゴシック" charset="0"/>
                <a:cs typeface="Copperplate"/>
              </a:rPr>
              <a:t>individual</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parent-infant    psychotherapy</a:t>
            </a:r>
            <a:r>
              <a:rPr lang="en-US" sz="7200" dirty="0" smtClean="0">
                <a:solidFill>
                  <a:srgbClr val="000000"/>
                </a:solidFill>
                <a:latin typeface="Copperplate"/>
                <a:ea typeface="ＭＳ Ｐゴシック" charset="0"/>
                <a:cs typeface="Copperplate"/>
              </a:rPr>
              <a:t>; </a:t>
            </a:r>
            <a:r>
              <a:rPr lang="en-US" sz="7200" b="1" dirty="0" smtClean="0">
                <a:solidFill>
                  <a:srgbClr val="000000"/>
                </a:solidFill>
                <a:latin typeface="Copperplate"/>
                <a:ea typeface="ＭＳ Ｐゴシック" charset="0"/>
                <a:cs typeface="Copperplate"/>
              </a:rPr>
              <a:t>couple</a:t>
            </a:r>
            <a:r>
              <a:rPr lang="en-US" sz="7200" dirty="0" smtClean="0">
                <a:solidFill>
                  <a:srgbClr val="000000"/>
                </a:solidFill>
                <a:latin typeface="Copperplate"/>
                <a:ea typeface="ＭＳ Ｐゴシック" charset="0"/>
                <a:cs typeface="Copperplate"/>
              </a:rPr>
              <a:t>; or </a:t>
            </a:r>
            <a:r>
              <a:rPr lang="en-US" sz="7200" b="1" dirty="0" smtClean="0">
                <a:solidFill>
                  <a:srgbClr val="000000"/>
                </a:solidFill>
                <a:latin typeface="Copperplate"/>
                <a:ea typeface="ＭＳ Ｐゴシック" charset="0"/>
                <a:cs typeface="Copperplate"/>
              </a:rPr>
              <a:t>family</a:t>
            </a:r>
            <a:r>
              <a:rPr lang="en-US" sz="7200" dirty="0" smtClean="0">
                <a:solidFill>
                  <a:srgbClr val="000000"/>
                </a:solidFill>
                <a:latin typeface="Copperplate"/>
                <a:ea typeface="ＭＳ Ｐゴシック" charset="0"/>
                <a:cs typeface="Copperplate"/>
              </a:rPr>
              <a:t> and include integrative or     complementary treatments.</a:t>
            </a:r>
            <a:r>
              <a:rPr lang="en-US" sz="6000" dirty="0" smtClean="0">
                <a:solidFill>
                  <a:srgbClr val="000000"/>
                </a:solidFill>
                <a:latin typeface="Copperplate"/>
                <a:ea typeface="ＭＳ Ｐゴシック" charset="0"/>
                <a:cs typeface="Copperplate"/>
              </a:rPr>
              <a:t>  </a:t>
            </a:r>
          </a:p>
          <a:p>
            <a:pPr>
              <a:defRPr/>
            </a:pPr>
            <a:endParaRPr lang="en-US" sz="7200" dirty="0" smtClean="0">
              <a:latin typeface="Copperplate"/>
              <a:cs typeface="Copperplat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279400" y="112713"/>
            <a:ext cx="8686800" cy="909637"/>
          </a:xfrm>
        </p:spPr>
        <p:txBody>
          <a:bodyPr/>
          <a:lstStyle/>
          <a:p>
            <a:r>
              <a:rPr lang="en-US">
                <a:latin typeface="Copperplate" charset="0"/>
                <a:ea typeface="ＭＳ Ｐゴシック" charset="0"/>
                <a:cs typeface="Copperplate" charset="0"/>
              </a:rPr>
              <a:t>Intervention and Treatment</a:t>
            </a:r>
          </a:p>
        </p:txBody>
      </p:sp>
      <p:sp>
        <p:nvSpPr>
          <p:cNvPr id="3" name="Content Placeholder 2"/>
          <p:cNvSpPr>
            <a:spLocks noGrp="1"/>
          </p:cNvSpPr>
          <p:nvPr>
            <p:ph idx="1"/>
          </p:nvPr>
        </p:nvSpPr>
        <p:spPr>
          <a:xfrm>
            <a:off x="88900" y="974725"/>
            <a:ext cx="9055100" cy="5503863"/>
          </a:xfrm>
        </p:spPr>
        <p:txBody>
          <a:bodyPr>
            <a:normAutofit fontScale="25000" lnSpcReduction="20000"/>
          </a:bodyPr>
          <a:lstStyle/>
          <a:p>
            <a:pPr marL="0" indent="0">
              <a:buFont typeface="Arial" charset="0"/>
              <a:buNone/>
              <a:defRPr/>
            </a:pPr>
            <a:r>
              <a:rPr lang="en-US" sz="7200" dirty="0" smtClean="0">
                <a:solidFill>
                  <a:srgbClr val="000000"/>
                </a:solidFill>
                <a:latin typeface="Copperplate"/>
                <a:ea typeface="ＭＳ Ｐゴシック" charset="0"/>
                <a:cs typeface="Copperplate"/>
              </a:rPr>
              <a:t> </a:t>
            </a:r>
            <a:endParaRPr lang="en-US" sz="7200" dirty="0" smtClean="0">
              <a:latin typeface="Copperplate"/>
              <a:cs typeface="Copperplate"/>
            </a:endParaRPr>
          </a:p>
          <a:p>
            <a:pPr>
              <a:defRPr/>
            </a:pPr>
            <a:r>
              <a:rPr lang="en-US" sz="7200" dirty="0" smtClean="0">
                <a:latin typeface="Copperplate"/>
                <a:cs typeface="Copperplate"/>
              </a:rPr>
              <a:t>Women </a:t>
            </a:r>
            <a:r>
              <a:rPr lang="en-US" sz="7200" dirty="0">
                <a:latin typeface="Copperplate"/>
                <a:cs typeface="Copperplate"/>
              </a:rPr>
              <a:t>who struggle with a couple of issues are often responsive to self-help strategies or concrete interventions. </a:t>
            </a:r>
            <a:endParaRPr lang="en-US" sz="7200" dirty="0" smtClean="0">
              <a:latin typeface="Copperplate"/>
              <a:cs typeface="Copperplate"/>
            </a:endParaRPr>
          </a:p>
          <a:p>
            <a:pPr lvl="1">
              <a:defRPr/>
            </a:pPr>
            <a:r>
              <a:rPr lang="en-US" sz="7200" dirty="0" smtClean="0">
                <a:latin typeface="Copperplate"/>
                <a:cs typeface="Copperplate"/>
              </a:rPr>
              <a:t>support groups:  Mentoring Mothers </a:t>
            </a:r>
          </a:p>
          <a:p>
            <a:pPr lvl="1">
              <a:defRPr/>
            </a:pPr>
            <a:r>
              <a:rPr lang="en-US" sz="7200" dirty="0" smtClean="0">
                <a:latin typeface="Copperplate"/>
                <a:cs typeface="Copperplate"/>
              </a:rPr>
              <a:t>developing </a:t>
            </a:r>
            <a:r>
              <a:rPr lang="en-US" sz="7200" dirty="0">
                <a:latin typeface="Copperplate"/>
                <a:cs typeface="Copperplate"/>
              </a:rPr>
              <a:t>a relationship with a trusted health </a:t>
            </a:r>
            <a:r>
              <a:rPr lang="en-US" sz="7200" dirty="0" smtClean="0">
                <a:latin typeface="Copperplate"/>
                <a:cs typeface="Copperplate"/>
              </a:rPr>
              <a:t>professional </a:t>
            </a:r>
          </a:p>
          <a:p>
            <a:pPr lvl="1">
              <a:defRPr/>
            </a:pPr>
            <a:r>
              <a:rPr lang="en-US" sz="7200" dirty="0" smtClean="0">
                <a:latin typeface="Copperplate"/>
                <a:cs typeface="Copperplate"/>
              </a:rPr>
              <a:t>addressing </a:t>
            </a:r>
            <a:r>
              <a:rPr lang="en-US" sz="7200" dirty="0">
                <a:latin typeface="Copperplate"/>
                <a:cs typeface="Copperplate"/>
              </a:rPr>
              <a:t>nutritional </a:t>
            </a:r>
            <a:r>
              <a:rPr lang="en-US" sz="7200" dirty="0" smtClean="0">
                <a:latin typeface="Copperplate"/>
                <a:cs typeface="Copperplate"/>
              </a:rPr>
              <a:t>depletion </a:t>
            </a:r>
          </a:p>
          <a:p>
            <a:pPr lvl="1">
              <a:defRPr/>
            </a:pPr>
            <a:r>
              <a:rPr lang="en-US" sz="7200" dirty="0" smtClean="0">
                <a:latin typeface="Copperplate"/>
                <a:cs typeface="Copperplate"/>
              </a:rPr>
              <a:t>improving sleep</a:t>
            </a:r>
          </a:p>
          <a:p>
            <a:pPr lvl="1">
              <a:defRPr/>
            </a:pPr>
            <a:r>
              <a:rPr lang="en-US" sz="7200" dirty="0">
                <a:latin typeface="Copperplate"/>
                <a:cs typeface="Copperplate"/>
              </a:rPr>
              <a:t>n</a:t>
            </a:r>
            <a:r>
              <a:rPr lang="en-US" sz="7200" dirty="0" smtClean="0">
                <a:latin typeface="Copperplate"/>
                <a:cs typeface="Copperplate"/>
              </a:rPr>
              <a:t>atural remedies; herbs</a:t>
            </a:r>
            <a:r>
              <a:rPr lang="en-US" sz="7200" dirty="0">
                <a:latin typeface="Copperplate"/>
                <a:cs typeface="Copperplate"/>
              </a:rPr>
              <a:t>, supplements, and psychiatric </a:t>
            </a:r>
            <a:r>
              <a:rPr lang="en-US" sz="7200" dirty="0" smtClean="0">
                <a:latin typeface="Copperplate"/>
                <a:cs typeface="Copperplate"/>
              </a:rPr>
              <a:t>medications </a:t>
            </a:r>
          </a:p>
          <a:p>
            <a:pPr lvl="1">
              <a:defRPr/>
            </a:pPr>
            <a:r>
              <a:rPr lang="en-US" sz="7200" dirty="0" smtClean="0">
                <a:latin typeface="Copperplate"/>
                <a:cs typeface="Copperplate"/>
              </a:rPr>
              <a:t>yoga </a:t>
            </a:r>
          </a:p>
          <a:p>
            <a:pPr lvl="1">
              <a:defRPr/>
            </a:pPr>
            <a:r>
              <a:rPr lang="en-US" sz="7200" dirty="0" smtClean="0">
                <a:latin typeface="Copperplate"/>
                <a:cs typeface="Copperplate"/>
              </a:rPr>
              <a:t>massage </a:t>
            </a:r>
          </a:p>
          <a:p>
            <a:pPr lvl="1">
              <a:defRPr/>
            </a:pPr>
            <a:r>
              <a:rPr lang="en-US" sz="7200" dirty="0" smtClean="0">
                <a:latin typeface="Copperplate"/>
                <a:cs typeface="Copperplate"/>
              </a:rPr>
              <a:t>learning </a:t>
            </a:r>
            <a:r>
              <a:rPr lang="en-US" sz="7200" dirty="0">
                <a:latin typeface="Copperplate"/>
                <a:cs typeface="Copperplate"/>
              </a:rPr>
              <a:t>about infant development (in contrast to a parenting method</a:t>
            </a:r>
            <a:r>
              <a:rPr lang="en-US" sz="7200" dirty="0" smtClean="0">
                <a:latin typeface="Copperplate"/>
                <a:cs typeface="Copperplate"/>
              </a:rPr>
              <a:t>) and involving the partner/father </a:t>
            </a:r>
          </a:p>
          <a:p>
            <a:pPr lvl="1">
              <a:defRPr/>
            </a:pPr>
            <a:r>
              <a:rPr lang="en-US" sz="7200" dirty="0" smtClean="0">
                <a:latin typeface="Copperplate"/>
                <a:cs typeface="Copperplate"/>
              </a:rPr>
              <a:t>addressing </a:t>
            </a:r>
            <a:r>
              <a:rPr lang="en-US" sz="7200" dirty="0">
                <a:latin typeface="Copperplate"/>
                <a:cs typeface="Copperplate"/>
              </a:rPr>
              <a:t>marital/couples </a:t>
            </a:r>
            <a:r>
              <a:rPr lang="en-US" sz="7200" dirty="0" smtClean="0">
                <a:latin typeface="Copperplate"/>
                <a:cs typeface="Copperplate"/>
              </a:rPr>
              <a:t>issues </a:t>
            </a:r>
          </a:p>
          <a:p>
            <a:pPr lvl="1">
              <a:defRPr/>
            </a:pPr>
            <a:r>
              <a:rPr lang="en-US" sz="7200" dirty="0" smtClean="0">
                <a:latin typeface="Copperplate"/>
                <a:cs typeface="Copperplate"/>
              </a:rPr>
              <a:t>incorporating </a:t>
            </a:r>
            <a:r>
              <a:rPr lang="en-US" sz="7200" dirty="0">
                <a:latin typeface="Copperplate"/>
                <a:cs typeface="Copperplate"/>
              </a:rPr>
              <a:t>touch and massage; </a:t>
            </a:r>
            <a:r>
              <a:rPr lang="en-US" sz="7200" dirty="0" smtClean="0">
                <a:latin typeface="Copperplate"/>
                <a:cs typeface="Copperplate"/>
              </a:rPr>
              <a:t>meditation </a:t>
            </a:r>
          </a:p>
          <a:p>
            <a:pPr lvl="1">
              <a:defRPr/>
            </a:pPr>
            <a:r>
              <a:rPr lang="en-US" sz="7200" dirty="0" smtClean="0">
                <a:latin typeface="Copperplate"/>
                <a:cs typeface="Copperplate"/>
              </a:rPr>
              <a:t>practicing mindfulness</a:t>
            </a:r>
          </a:p>
          <a:p>
            <a:pPr lvl="1">
              <a:defRPr/>
            </a:pPr>
            <a:r>
              <a:rPr lang="en-US" sz="7200" dirty="0" smtClean="0">
                <a:latin typeface="Copperplate"/>
                <a:cs typeface="Copperplate"/>
              </a:rPr>
              <a:t>developing </a:t>
            </a:r>
            <a:r>
              <a:rPr lang="en-US" sz="7200" dirty="0">
                <a:latin typeface="Copperplate"/>
                <a:cs typeface="Copperplate"/>
              </a:rPr>
              <a:t>emotional attunement and </a:t>
            </a:r>
            <a:r>
              <a:rPr lang="en-US" sz="7200" dirty="0" smtClean="0">
                <a:latin typeface="Copperplate"/>
                <a:cs typeface="Copperplate"/>
              </a:rPr>
              <a:t>empathy</a:t>
            </a:r>
          </a:p>
          <a:p>
            <a:pPr lvl="1">
              <a:defRPr/>
            </a:pPr>
            <a:r>
              <a:rPr lang="en-US" sz="7200" dirty="0" smtClean="0">
                <a:latin typeface="Copperplate"/>
                <a:cs typeface="Copperplate"/>
              </a:rPr>
              <a:t>enhancing </a:t>
            </a:r>
            <a:r>
              <a:rPr lang="en-US" sz="7200" dirty="0">
                <a:latin typeface="Copperplate"/>
                <a:cs typeface="Copperplate"/>
              </a:rPr>
              <a:t>emotional development and </a:t>
            </a:r>
            <a:r>
              <a:rPr lang="en-US" sz="7200" dirty="0" smtClean="0">
                <a:latin typeface="Copperplate"/>
                <a:cs typeface="Copperplate"/>
              </a:rPr>
              <a:t>intelligence</a:t>
            </a:r>
          </a:p>
          <a:p>
            <a:pPr lvl="1">
              <a:defRPr/>
            </a:pPr>
            <a:r>
              <a:rPr lang="en-US" sz="7200" dirty="0" smtClean="0">
                <a:latin typeface="Copperplate"/>
                <a:cs typeface="Copperplate"/>
              </a:rPr>
              <a:t>connecting </a:t>
            </a:r>
            <a:r>
              <a:rPr lang="en-US" sz="7200" dirty="0">
                <a:latin typeface="Copperplate"/>
                <a:cs typeface="Copperplate"/>
              </a:rPr>
              <a:t>with spiritual </a:t>
            </a:r>
            <a:r>
              <a:rPr lang="en-US" sz="7200" dirty="0" smtClean="0">
                <a:latin typeface="Copperplate"/>
                <a:cs typeface="Copperplate"/>
              </a:rPr>
              <a:t>practices</a:t>
            </a:r>
          </a:p>
          <a:p>
            <a:pPr lvl="1">
              <a:defRPr/>
            </a:pPr>
            <a:r>
              <a:rPr lang="en-US" sz="7200" dirty="0" smtClean="0">
                <a:latin typeface="Copperplate"/>
                <a:cs typeface="Copperplate"/>
              </a:rPr>
              <a:t>cultivating </a:t>
            </a:r>
            <a:r>
              <a:rPr lang="en-US" sz="7200" dirty="0">
                <a:latin typeface="Copperplate"/>
                <a:cs typeface="Copperplate"/>
              </a:rPr>
              <a:t>one’s creative </a:t>
            </a:r>
            <a:r>
              <a:rPr lang="en-US" sz="7200" dirty="0" smtClean="0">
                <a:latin typeface="Copperplate"/>
                <a:cs typeface="Copperplate"/>
              </a:rPr>
              <a:t>imagination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179388"/>
            <a:ext cx="8686800" cy="911225"/>
          </a:xfrm>
        </p:spPr>
        <p:txBody>
          <a:bodyPr/>
          <a:lstStyle/>
          <a:p>
            <a:r>
              <a:rPr lang="en-US">
                <a:latin typeface="Copperplate" charset="0"/>
                <a:ea typeface="ＭＳ Ｐゴシック" charset="0"/>
                <a:cs typeface="Copperplate" charset="0"/>
              </a:rPr>
              <a:t>Intervention and Treatment</a:t>
            </a:r>
          </a:p>
        </p:txBody>
      </p:sp>
      <p:sp>
        <p:nvSpPr>
          <p:cNvPr id="47106" name="Content Placeholder 2"/>
          <p:cNvSpPr>
            <a:spLocks noGrp="1"/>
          </p:cNvSpPr>
          <p:nvPr>
            <p:ph idx="1"/>
          </p:nvPr>
        </p:nvSpPr>
        <p:spPr>
          <a:xfrm>
            <a:off x="0" y="952500"/>
            <a:ext cx="9144000" cy="5791200"/>
          </a:xfrm>
        </p:spPr>
        <p:txBody>
          <a:bodyPr/>
          <a:lstStyle/>
          <a:p>
            <a:r>
              <a:rPr lang="en-US" sz="2000" dirty="0">
                <a:latin typeface="Copperplate" charset="0"/>
                <a:ea typeface="ＭＳ Ｐゴシック" charset="0"/>
                <a:cs typeface="Copperplate" charset="0"/>
              </a:rPr>
              <a:t>Women who struggle more intensively may experience more healing from integrative, in-depth, professional treatment that includes individual or group psychotherapy</a:t>
            </a:r>
            <a:r>
              <a:rPr lang="en-US" sz="2000" dirty="0" smtClean="0">
                <a:latin typeface="Copperplate" charset="0"/>
                <a:ea typeface="ＭＳ Ｐゴシック" charset="0"/>
                <a:cs typeface="Copperplate" charset="0"/>
              </a:rPr>
              <a:t>.</a:t>
            </a:r>
          </a:p>
          <a:p>
            <a:endParaRPr lang="en-US" sz="1600" dirty="0">
              <a:latin typeface="Copperplate" charset="0"/>
              <a:ea typeface="ＭＳ Ｐゴシック" charset="0"/>
              <a:cs typeface="Copperplate" charset="0"/>
            </a:endParaRPr>
          </a:p>
          <a:p>
            <a:pPr lvl="1"/>
            <a:r>
              <a:rPr lang="en-US" sz="1800" dirty="0">
                <a:solidFill>
                  <a:srgbClr val="000000"/>
                </a:solidFill>
                <a:latin typeface="Copperplate" charset="0"/>
                <a:ea typeface="ＭＳ Ｐゴシック" charset="0"/>
                <a:cs typeface="Copperplate" charset="0"/>
              </a:rPr>
              <a:t>Promote an </a:t>
            </a:r>
            <a:r>
              <a:rPr lang="en-US" sz="1800" b="1" dirty="0">
                <a:solidFill>
                  <a:srgbClr val="000000"/>
                </a:solidFill>
                <a:latin typeface="Copperplate" charset="0"/>
                <a:ea typeface="ＭＳ Ｐゴシック" charset="0"/>
                <a:cs typeface="Copperplate" charset="0"/>
              </a:rPr>
              <a:t>integrated approach </a:t>
            </a:r>
            <a:r>
              <a:rPr lang="en-US" sz="1800" dirty="0">
                <a:solidFill>
                  <a:srgbClr val="000000"/>
                </a:solidFill>
                <a:latin typeface="Copperplate" charset="0"/>
                <a:ea typeface="ＭＳ Ｐゴシック" charset="0"/>
                <a:cs typeface="Copperplate" charset="0"/>
              </a:rPr>
              <a:t>to her health:  Help target one area that is within her capacity to influence. </a:t>
            </a:r>
          </a:p>
          <a:p>
            <a:pPr lvl="1"/>
            <a:r>
              <a:rPr lang="en-US" sz="1800" dirty="0">
                <a:solidFill>
                  <a:srgbClr val="000000"/>
                </a:solidFill>
                <a:latin typeface="Copperplate" charset="0"/>
                <a:ea typeface="ＭＳ Ｐゴシック" charset="0"/>
                <a:cs typeface="Copperplate" charset="0"/>
              </a:rPr>
              <a:t>Recognize PTSD symptoms:  re-experiencing; avoidance; or arousal symptoms. Affirm benefits of earlier treatment to her and her child.</a:t>
            </a:r>
          </a:p>
          <a:p>
            <a:pPr lvl="1"/>
            <a:r>
              <a:rPr lang="en-US" sz="1800" dirty="0">
                <a:latin typeface="Copperplate" charset="0"/>
                <a:ea typeface="ＭＳ Ｐゴシック" charset="0"/>
                <a:cs typeface="Copperplate" charset="0"/>
              </a:rPr>
              <a:t>address the “ghosts in the </a:t>
            </a:r>
            <a:r>
              <a:rPr lang="en-US" sz="1800" dirty="0" smtClean="0">
                <a:latin typeface="Copperplate" charset="0"/>
                <a:ea typeface="ＭＳ Ｐゴシック" charset="0"/>
                <a:cs typeface="Copperplate" charset="0"/>
              </a:rPr>
              <a:t>nursery.” </a:t>
            </a:r>
            <a:endParaRPr lang="en-US" sz="1800" dirty="0">
              <a:solidFill>
                <a:srgbClr val="000000"/>
              </a:solidFill>
              <a:latin typeface="Copperplate" charset="0"/>
              <a:ea typeface="ＭＳ Ｐゴシック" charset="0"/>
              <a:cs typeface="Copperplate" charset="0"/>
            </a:endParaRPr>
          </a:p>
          <a:p>
            <a:pPr lvl="1"/>
            <a:r>
              <a:rPr lang="en-US" sz="1800" dirty="0">
                <a:solidFill>
                  <a:srgbClr val="000000"/>
                </a:solidFill>
                <a:latin typeface="Copperplate" charset="0"/>
                <a:ea typeface="ＭＳ Ｐゴシック" charset="0"/>
                <a:cs typeface="Copperplate" charset="0"/>
              </a:rPr>
              <a:t>Affirm the influence of </a:t>
            </a:r>
            <a:r>
              <a:rPr lang="ja-JP" altLang="en-US" sz="1800" dirty="0">
                <a:solidFill>
                  <a:srgbClr val="000000"/>
                </a:solidFill>
                <a:latin typeface="Copperplate" charset="0"/>
                <a:ea typeface="ＭＳ Ｐゴシック" charset="0"/>
                <a:cs typeface="Copperplate" charset="0"/>
              </a:rPr>
              <a:t>“</a:t>
            </a:r>
            <a:r>
              <a:rPr lang="en-US" altLang="ja-JP" sz="1800" b="1" dirty="0">
                <a:solidFill>
                  <a:srgbClr val="000000"/>
                </a:solidFill>
                <a:latin typeface="Copperplate" charset="0"/>
                <a:ea typeface="ＭＳ Ｐゴシック" charset="0"/>
                <a:cs typeface="Copperplate" charset="0"/>
              </a:rPr>
              <a:t>the reproductive story</a:t>
            </a:r>
            <a:r>
              <a:rPr lang="en-US" altLang="ja-JP" sz="1800" dirty="0">
                <a:solidFill>
                  <a:srgbClr val="000000"/>
                </a:solidFill>
                <a:latin typeface="Copperplate" charset="0"/>
                <a:ea typeface="ＭＳ Ｐゴシック" charset="0"/>
                <a:cs typeface="Copperplate" charset="0"/>
              </a:rPr>
              <a:t>:</a:t>
            </a:r>
            <a:r>
              <a:rPr lang="ja-JP" altLang="en-US" sz="1800" dirty="0">
                <a:solidFill>
                  <a:srgbClr val="000000"/>
                </a:solidFill>
                <a:latin typeface="Copperplate" charset="0"/>
                <a:ea typeface="ＭＳ Ｐゴシック" charset="0"/>
                <a:cs typeface="Copperplate" charset="0"/>
              </a:rPr>
              <a:t>”</a:t>
            </a:r>
            <a:r>
              <a:rPr lang="en-US" altLang="ja-JP" sz="1800" dirty="0">
                <a:solidFill>
                  <a:srgbClr val="000000"/>
                </a:solidFill>
                <a:latin typeface="Copperplate" charset="0"/>
                <a:ea typeface="ＭＳ Ｐゴシック" charset="0"/>
                <a:cs typeface="Copperplate" charset="0"/>
              </a:rPr>
              <a:t>  The, </a:t>
            </a:r>
            <a:r>
              <a:rPr lang="ja-JP" altLang="en-US" sz="1800" dirty="0">
                <a:solidFill>
                  <a:srgbClr val="000000"/>
                </a:solidFill>
                <a:latin typeface="Copperplate" charset="0"/>
                <a:ea typeface="ＭＳ Ｐゴシック" charset="0"/>
                <a:cs typeface="Copperplate" charset="0"/>
              </a:rPr>
              <a:t>“</a:t>
            </a:r>
            <a:r>
              <a:rPr lang="en-US" altLang="ja-JP" sz="1800" dirty="0">
                <a:solidFill>
                  <a:srgbClr val="000000"/>
                </a:solidFill>
                <a:latin typeface="Copperplate" charset="0"/>
                <a:ea typeface="ＭＳ Ｐゴシック" charset="0"/>
                <a:cs typeface="Copperplate" charset="0"/>
              </a:rPr>
              <a:t>at times conscious, but largely unconscious, narrative</a:t>
            </a:r>
            <a:r>
              <a:rPr lang="ja-JP" altLang="en-US" sz="1800" dirty="0">
                <a:solidFill>
                  <a:srgbClr val="000000"/>
                </a:solidFill>
                <a:latin typeface="Copperplate" charset="0"/>
                <a:ea typeface="ＭＳ Ｐゴシック" charset="0"/>
                <a:cs typeface="Copperplate" charset="0"/>
              </a:rPr>
              <a:t>”</a:t>
            </a:r>
            <a:r>
              <a:rPr lang="en-US" altLang="ja-JP" sz="1800" dirty="0">
                <a:solidFill>
                  <a:srgbClr val="000000"/>
                </a:solidFill>
                <a:latin typeface="Copperplate" charset="0"/>
                <a:ea typeface="ＭＳ Ｐゴシック" charset="0"/>
                <a:cs typeface="Copperplate" charset="0"/>
              </a:rPr>
              <a:t> created </a:t>
            </a:r>
            <a:r>
              <a:rPr lang="ja-JP" altLang="en-US" sz="1800" dirty="0">
                <a:solidFill>
                  <a:srgbClr val="000000"/>
                </a:solidFill>
                <a:latin typeface="Copperplate" charset="0"/>
                <a:ea typeface="ＭＳ Ｐゴシック" charset="0"/>
                <a:cs typeface="Copperplate" charset="0"/>
              </a:rPr>
              <a:t>“</a:t>
            </a:r>
            <a:r>
              <a:rPr lang="en-US" altLang="ja-JP" sz="1800" dirty="0">
                <a:solidFill>
                  <a:srgbClr val="000000"/>
                </a:solidFill>
                <a:latin typeface="Copperplate" charset="0"/>
                <a:ea typeface="ＭＳ Ｐゴシック" charset="0"/>
                <a:cs typeface="Copperplate" charset="0"/>
              </a:rPr>
              <a:t>about parenthood.</a:t>
            </a:r>
            <a:r>
              <a:rPr lang="ja-JP" altLang="en-US" sz="1800" dirty="0">
                <a:solidFill>
                  <a:srgbClr val="000000"/>
                </a:solidFill>
                <a:latin typeface="Copperplate" charset="0"/>
                <a:ea typeface="ＭＳ Ｐゴシック" charset="0"/>
                <a:cs typeface="Copperplate" charset="0"/>
              </a:rPr>
              <a:t>”</a:t>
            </a:r>
            <a:r>
              <a:rPr lang="en-US" altLang="ja-JP" sz="1800" dirty="0">
                <a:solidFill>
                  <a:srgbClr val="000000"/>
                </a:solidFill>
                <a:latin typeface="Copperplate" charset="0"/>
                <a:ea typeface="ＭＳ Ｐゴシック" charset="0"/>
                <a:cs typeface="Copperplate" charset="0"/>
              </a:rPr>
              <a:t> (Jaffe &amp; Diamond, 2011) and the value of working mindfully with it. </a:t>
            </a:r>
          </a:p>
          <a:p>
            <a:pPr lvl="1"/>
            <a:r>
              <a:rPr lang="en-US" sz="1800" dirty="0">
                <a:solidFill>
                  <a:srgbClr val="000000"/>
                </a:solidFill>
                <a:latin typeface="Copperplate" charset="0"/>
                <a:ea typeface="ＭＳ Ｐゴシック" charset="0"/>
                <a:cs typeface="Copperplate" charset="0"/>
              </a:rPr>
              <a:t>Name the </a:t>
            </a:r>
            <a:r>
              <a:rPr lang="en-US" sz="1800" b="1" dirty="0">
                <a:solidFill>
                  <a:srgbClr val="000000"/>
                </a:solidFill>
                <a:latin typeface="Copperplate" charset="0"/>
                <a:ea typeface="ＭＳ Ｐゴシック" charset="0"/>
                <a:cs typeface="Copperplate" charset="0"/>
              </a:rPr>
              <a:t>healing power of telling her story</a:t>
            </a:r>
            <a:r>
              <a:rPr lang="en-US" sz="1800" dirty="0">
                <a:solidFill>
                  <a:srgbClr val="000000"/>
                </a:solidFill>
                <a:latin typeface="Copperplate" charset="0"/>
                <a:ea typeface="ＭＳ Ｐゴシック" charset="0"/>
                <a:cs typeface="Copperplate" charset="0"/>
              </a:rPr>
              <a:t>. </a:t>
            </a:r>
            <a:r>
              <a:rPr lang="en-US" sz="1800" dirty="0">
                <a:latin typeface="Copperplate" charset="0"/>
                <a:ea typeface="ＭＳ Ｐゴシック" charset="0"/>
                <a:cs typeface="Copperplate" charset="0"/>
              </a:rPr>
              <a:t>create a “coherent narrative.” An emotionally intense task, this differs from the life story </a:t>
            </a:r>
            <a:r>
              <a:rPr lang="en-US" sz="1800" dirty="0" smtClean="0">
                <a:latin typeface="Copperplate" charset="0"/>
                <a:ea typeface="ＭＳ Ｐゴシック" charset="0"/>
                <a:cs typeface="Copperplate" charset="0"/>
              </a:rPr>
              <a:t>a woman may </a:t>
            </a:r>
            <a:r>
              <a:rPr lang="en-US" sz="1800" dirty="0">
                <a:latin typeface="Copperplate" charset="0"/>
                <a:ea typeface="ＭＳ Ｐゴシック" charset="0"/>
                <a:cs typeface="Copperplate" charset="0"/>
              </a:rPr>
              <a:t>readily know or tell.  </a:t>
            </a:r>
            <a:endParaRPr lang="en-US" sz="2000" dirty="0">
              <a:latin typeface="Copperplate" charset="0"/>
              <a:ea typeface="ＭＳ Ｐゴシック" charset="0"/>
              <a:cs typeface="Copperplate"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0" y="-261938"/>
            <a:ext cx="8931275" cy="72943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smtClean="0">
              <a:solidFill>
                <a:srgbClr val="000000"/>
              </a:solidFill>
              <a:latin typeface="Courier New" charset="0"/>
              <a:cs typeface="Courier New" charset="0"/>
            </a:endParaRPr>
          </a:p>
          <a:p>
            <a:pPr eaLnBrk="1" hangingPunct="1"/>
            <a:r>
              <a:rPr lang="en-US" sz="1800" b="1" dirty="0" smtClean="0">
                <a:solidFill>
                  <a:srgbClr val="000000"/>
                </a:solidFill>
                <a:latin typeface="Copperplate" charset="0"/>
                <a:cs typeface="Copperplate" charset="0"/>
              </a:rPr>
              <a:t>Research on Reflectiveness, narrative, and Maternal adjustment</a:t>
            </a:r>
            <a:r>
              <a:rPr lang="en-US" sz="1800" dirty="0" smtClean="0">
                <a:solidFill>
                  <a:srgbClr val="000000"/>
                </a:solidFill>
                <a:latin typeface="Copperplate" charset="0"/>
                <a:cs typeface="Copperplate" charset="0"/>
              </a:rPr>
              <a:t>:</a:t>
            </a:r>
          </a:p>
          <a:p>
            <a:pPr eaLnBrk="1" hangingPunct="1"/>
            <a:r>
              <a:rPr lang="en-US" sz="1800" dirty="0" smtClean="0">
                <a:solidFill>
                  <a:srgbClr val="000000"/>
                </a:solidFill>
                <a:latin typeface="Optima" charset="0"/>
                <a:cs typeface="Optima" charset="0"/>
              </a:rPr>
              <a:t>	    </a:t>
            </a:r>
            <a:r>
              <a:rPr lang="en-US" sz="1800" dirty="0" smtClean="0">
                <a:solidFill>
                  <a:srgbClr val="000000"/>
                </a:solidFill>
                <a:latin typeface="Wingdings" charset="0"/>
                <a:cs typeface="Wingdings" charset="0"/>
              </a:rPr>
              <a:t></a:t>
            </a:r>
            <a:r>
              <a:rPr lang="en-US" sz="1800" dirty="0" smtClean="0">
                <a:solidFill>
                  <a:srgbClr val="000000"/>
                </a:solidFill>
                <a:latin typeface="Optima" charset="0"/>
                <a:cs typeface="Optima" charset="0"/>
              </a:rPr>
              <a:t>  The </a:t>
            </a:r>
            <a:r>
              <a:rPr lang="en-US" sz="1800" b="1" dirty="0" smtClean="0">
                <a:solidFill>
                  <a:srgbClr val="000000"/>
                </a:solidFill>
                <a:latin typeface="Optima" charset="0"/>
                <a:cs typeface="Optima" charset="0"/>
              </a:rPr>
              <a:t>un-narrated past</a:t>
            </a:r>
            <a:r>
              <a:rPr lang="en-US" sz="1800" dirty="0" smtClean="0">
                <a:solidFill>
                  <a:srgbClr val="000000"/>
                </a:solidFill>
                <a:latin typeface="Optima" charset="0"/>
                <a:cs typeface="Optima" charset="0"/>
              </a:rPr>
              <a:t>, not the past, </a:t>
            </a:r>
            <a:r>
              <a:rPr lang="en-US" sz="1800" b="1" dirty="0" smtClean="0">
                <a:solidFill>
                  <a:srgbClr val="000000"/>
                </a:solidFill>
                <a:latin typeface="Optima" charset="0"/>
                <a:cs typeface="Optima" charset="0"/>
              </a:rPr>
              <a:t>impacts the present</a:t>
            </a:r>
            <a:r>
              <a:rPr lang="en-US" sz="1800" dirty="0" smtClean="0">
                <a:solidFill>
                  <a:srgbClr val="000000"/>
                </a:solidFill>
                <a:latin typeface="Optima" charset="0"/>
                <a:cs typeface="Optima" charset="0"/>
              </a:rPr>
              <a:t>.  Meets the       </a:t>
            </a:r>
          </a:p>
          <a:p>
            <a:pPr eaLnBrk="1" hangingPunct="1"/>
            <a:r>
              <a:rPr lang="en-US" sz="1800" dirty="0" smtClean="0">
                <a:solidFill>
                  <a:srgbClr val="000000"/>
                </a:solidFill>
                <a:latin typeface="Optima" charset="0"/>
                <a:cs typeface="Optima" charset="0"/>
              </a:rPr>
              <a:t>                human need to be heard, seen, and valued.</a:t>
            </a:r>
          </a:p>
          <a:p>
            <a:pPr eaLnBrk="1" hangingPunct="1"/>
            <a:endParaRPr lang="en-US" sz="1800" dirty="0" smtClean="0">
              <a:solidFill>
                <a:srgbClr val="000000"/>
              </a:solidFill>
              <a:latin typeface="Optima" charset="0"/>
              <a:cs typeface="Optima" charset="0"/>
            </a:endParaRPr>
          </a:p>
          <a:p>
            <a:pPr eaLnBrk="1" hangingPunct="1"/>
            <a:r>
              <a:rPr lang="en-US" sz="1800" dirty="0" smtClean="0">
                <a:solidFill>
                  <a:srgbClr val="000000"/>
                </a:solidFill>
                <a:latin typeface="Optima" charset="0"/>
                <a:cs typeface="Optima" charset="0"/>
              </a:rPr>
              <a:t>           </a:t>
            </a:r>
            <a:r>
              <a:rPr lang="en-US" sz="1800" dirty="0" smtClean="0">
                <a:solidFill>
                  <a:srgbClr val="000000"/>
                </a:solidFill>
                <a:latin typeface="Wingdings" charset="0"/>
                <a:cs typeface="Wingdings" charset="0"/>
              </a:rPr>
              <a:t></a:t>
            </a:r>
            <a:r>
              <a:rPr lang="en-US" sz="1800" dirty="0" smtClean="0">
                <a:solidFill>
                  <a:srgbClr val="000000"/>
                </a:solidFill>
                <a:latin typeface="Optima" charset="0"/>
                <a:cs typeface="Optima" charset="0"/>
              </a:rPr>
              <a:t>   A mother who </a:t>
            </a:r>
            <a:r>
              <a:rPr lang="en-US" sz="1800" b="1" dirty="0" smtClean="0">
                <a:solidFill>
                  <a:srgbClr val="000000"/>
                </a:solidFill>
                <a:latin typeface="Optima" charset="0"/>
                <a:cs typeface="Optima" charset="0"/>
              </a:rPr>
              <a:t>develops</a:t>
            </a:r>
            <a:r>
              <a:rPr lang="en-US" sz="1800" dirty="0" smtClean="0">
                <a:solidFill>
                  <a:srgbClr val="000000"/>
                </a:solidFill>
                <a:latin typeface="Optima" charset="0"/>
                <a:cs typeface="Optima" charset="0"/>
              </a:rPr>
              <a:t> and </a:t>
            </a:r>
            <a:r>
              <a:rPr lang="en-US" sz="1800" b="1" dirty="0" smtClean="0">
                <a:solidFill>
                  <a:srgbClr val="000000"/>
                </a:solidFill>
                <a:latin typeface="Optima" charset="0"/>
                <a:cs typeface="Optima" charset="0"/>
              </a:rPr>
              <a:t>articulates</a:t>
            </a:r>
            <a:r>
              <a:rPr lang="en-US" sz="1800" dirty="0" smtClean="0">
                <a:solidFill>
                  <a:srgbClr val="000000"/>
                </a:solidFill>
                <a:latin typeface="Optima" charset="0"/>
                <a:cs typeface="Optima" charset="0"/>
              </a:rPr>
              <a:t> a </a:t>
            </a:r>
            <a:r>
              <a:rPr lang="ja-JP" altLang="en-US" sz="1800" dirty="0" smtClean="0">
                <a:solidFill>
                  <a:srgbClr val="000000"/>
                </a:solidFill>
                <a:latin typeface="Optima" charset="0"/>
                <a:cs typeface="Optima" charset="0"/>
              </a:rPr>
              <a:t>“</a:t>
            </a:r>
            <a:r>
              <a:rPr lang="en-US" altLang="ja-JP" sz="1800" b="1" dirty="0" smtClean="0">
                <a:solidFill>
                  <a:srgbClr val="000000"/>
                </a:solidFill>
                <a:latin typeface="Optima" charset="0"/>
                <a:cs typeface="Optima" charset="0"/>
              </a:rPr>
              <a:t>coherent narrative</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 of 			    </a:t>
            </a:r>
          </a:p>
          <a:p>
            <a:pPr eaLnBrk="1" hangingPunct="1"/>
            <a:r>
              <a:rPr lang="en-US" altLang="ja-JP" sz="1800" dirty="0" smtClean="0">
                <a:solidFill>
                  <a:srgbClr val="000000"/>
                </a:solidFill>
                <a:latin typeface="Optima" charset="0"/>
                <a:cs typeface="Optima" charset="0"/>
              </a:rPr>
              <a:t>                her </a:t>
            </a:r>
            <a:r>
              <a:rPr lang="en-US" altLang="ja-JP" sz="1800" b="1" dirty="0" smtClean="0">
                <a:solidFill>
                  <a:srgbClr val="000000"/>
                </a:solidFill>
                <a:latin typeface="Optima" charset="0"/>
                <a:cs typeface="Optima" charset="0"/>
              </a:rPr>
              <a:t>life story </a:t>
            </a:r>
            <a:r>
              <a:rPr lang="en-US" altLang="ja-JP" sz="1800" dirty="0" smtClean="0">
                <a:solidFill>
                  <a:srgbClr val="000000"/>
                </a:solidFill>
                <a:latin typeface="Optima" charset="0"/>
                <a:cs typeface="Optima" charset="0"/>
              </a:rPr>
              <a:t>has </a:t>
            </a:r>
            <a:r>
              <a:rPr lang="en-US" altLang="ja-JP" sz="1800" b="1" dirty="0" smtClean="0">
                <a:solidFill>
                  <a:srgbClr val="000000"/>
                </a:solidFill>
                <a:latin typeface="Optima" charset="0"/>
                <a:cs typeface="Optima" charset="0"/>
              </a:rPr>
              <a:t>greater mental health</a:t>
            </a:r>
            <a:r>
              <a:rPr lang="en-US" altLang="ja-JP" sz="1800" dirty="0" smtClean="0">
                <a:solidFill>
                  <a:srgbClr val="000000"/>
                </a:solidFill>
                <a:latin typeface="Optima" charset="0"/>
                <a:cs typeface="Optima" charset="0"/>
              </a:rPr>
              <a:t>, </a:t>
            </a:r>
            <a:r>
              <a:rPr lang="en-US" altLang="ja-JP" sz="1800" b="1" dirty="0" smtClean="0">
                <a:solidFill>
                  <a:srgbClr val="000000"/>
                </a:solidFill>
                <a:latin typeface="Optima" charset="0"/>
                <a:cs typeface="Optima" charset="0"/>
              </a:rPr>
              <a:t>healthier parenting</a:t>
            </a:r>
            <a:r>
              <a:rPr lang="en-US" altLang="ja-JP" sz="1800" dirty="0" smtClean="0">
                <a:solidFill>
                  <a:srgbClr val="000000"/>
                </a:solidFill>
                <a:latin typeface="Optima" charset="0"/>
                <a:cs typeface="Optima" charset="0"/>
              </a:rPr>
              <a:t>, 			     </a:t>
            </a:r>
          </a:p>
          <a:p>
            <a:pPr eaLnBrk="1" hangingPunct="1"/>
            <a:r>
              <a:rPr lang="en-US" altLang="ja-JP" sz="1800" b="1" dirty="0" smtClean="0">
                <a:solidFill>
                  <a:srgbClr val="000000"/>
                </a:solidFill>
                <a:latin typeface="Optima" charset="0"/>
                <a:cs typeface="Optima" charset="0"/>
              </a:rPr>
              <a:t>                improved relationships </a:t>
            </a:r>
            <a:r>
              <a:rPr lang="en-US" altLang="ja-JP" sz="1800" dirty="0" smtClean="0">
                <a:solidFill>
                  <a:srgbClr val="000000"/>
                </a:solidFill>
                <a:latin typeface="Optima" charset="0"/>
                <a:cs typeface="Optima" charset="0"/>
              </a:rPr>
              <a:t>with partner and children, and more secure       </a:t>
            </a:r>
          </a:p>
          <a:p>
            <a:pPr eaLnBrk="1" hangingPunct="1"/>
            <a:r>
              <a:rPr lang="en-US" sz="1800" dirty="0" smtClean="0">
                <a:solidFill>
                  <a:srgbClr val="000000"/>
                </a:solidFill>
                <a:latin typeface="Optima" charset="0"/>
                <a:cs typeface="Optima" charset="0"/>
              </a:rPr>
              <a:t>                children with better interpersonal relations (Siegel, 2003).</a:t>
            </a:r>
          </a:p>
          <a:p>
            <a:pPr eaLnBrk="1" hangingPunct="1"/>
            <a:endParaRPr lang="en-US" sz="1800" dirty="0" smtClean="0">
              <a:solidFill>
                <a:srgbClr val="000000"/>
              </a:solidFill>
              <a:latin typeface="Optima" charset="0"/>
              <a:cs typeface="Optima" charset="0"/>
            </a:endParaRPr>
          </a:p>
          <a:p>
            <a:pPr eaLnBrk="1" hangingPunct="1"/>
            <a:r>
              <a:rPr lang="en-US" sz="1800" dirty="0" smtClean="0">
                <a:solidFill>
                  <a:srgbClr val="000000"/>
                </a:solidFill>
                <a:latin typeface="Optima" charset="0"/>
                <a:cs typeface="Optima" charset="0"/>
              </a:rPr>
              <a:t>           </a:t>
            </a:r>
            <a:r>
              <a:rPr lang="en-US" sz="1800" dirty="0" smtClean="0">
                <a:solidFill>
                  <a:srgbClr val="000000"/>
                </a:solidFill>
                <a:latin typeface="Wingdings" charset="0"/>
                <a:cs typeface="Wingdings" charset="0"/>
              </a:rPr>
              <a:t></a:t>
            </a:r>
            <a:r>
              <a:rPr lang="en-US" sz="1800" dirty="0" smtClean="0">
                <a:solidFill>
                  <a:srgbClr val="000000"/>
                </a:solidFill>
                <a:latin typeface="Optima" charset="0"/>
                <a:cs typeface="Optima" charset="0"/>
              </a:rPr>
              <a:t>   </a:t>
            </a:r>
            <a:r>
              <a:rPr lang="en-US" sz="1800" b="1" dirty="0" smtClean="0">
                <a:solidFill>
                  <a:srgbClr val="000000"/>
                </a:solidFill>
                <a:latin typeface="Optima" charset="0"/>
                <a:cs typeface="Optima" charset="0"/>
              </a:rPr>
              <a:t>Narration</a:t>
            </a:r>
            <a:r>
              <a:rPr lang="en-US" sz="1800" dirty="0" smtClean="0">
                <a:solidFill>
                  <a:srgbClr val="000000"/>
                </a:solidFill>
                <a:latin typeface="Optima" charset="0"/>
                <a:cs typeface="Optima" charset="0"/>
              </a:rPr>
              <a:t> fosters </a:t>
            </a:r>
            <a:r>
              <a:rPr lang="en-US" sz="1800" b="1" dirty="0" smtClean="0">
                <a:solidFill>
                  <a:srgbClr val="000000"/>
                </a:solidFill>
                <a:latin typeface="Optima" charset="0"/>
                <a:cs typeface="Optima" charset="0"/>
              </a:rPr>
              <a:t>neural integration </a:t>
            </a:r>
            <a:r>
              <a:rPr lang="en-US" sz="1800" dirty="0" smtClean="0">
                <a:solidFill>
                  <a:srgbClr val="000000"/>
                </a:solidFill>
                <a:latin typeface="Optima" charset="0"/>
                <a:cs typeface="Optima" charset="0"/>
              </a:rPr>
              <a:t>of the right and left</a:t>
            </a:r>
          </a:p>
          <a:p>
            <a:pPr eaLnBrk="1" hangingPunct="1"/>
            <a:r>
              <a:rPr lang="en-US" sz="1800" dirty="0" smtClean="0">
                <a:solidFill>
                  <a:srgbClr val="000000"/>
                </a:solidFill>
                <a:latin typeface="Optima" charset="0"/>
                <a:cs typeface="Optima" charset="0"/>
              </a:rPr>
              <a:t>		  hemispheres (</a:t>
            </a:r>
            <a:r>
              <a:rPr lang="en-US" sz="1800" dirty="0" err="1" smtClean="0">
                <a:solidFill>
                  <a:srgbClr val="000000"/>
                </a:solidFill>
                <a:latin typeface="Optima" charset="0"/>
                <a:cs typeface="Optima" charset="0"/>
              </a:rPr>
              <a:t>Teicher</a:t>
            </a:r>
            <a:r>
              <a:rPr lang="en-US" sz="1800" dirty="0" smtClean="0">
                <a:solidFill>
                  <a:srgbClr val="000000"/>
                </a:solidFill>
                <a:latin typeface="Optima" charset="0"/>
                <a:cs typeface="Optima" charset="0"/>
              </a:rPr>
              <a:t>, 2002), which leads to improved</a:t>
            </a:r>
          </a:p>
          <a:p>
            <a:pPr eaLnBrk="1" hangingPunct="1"/>
            <a:r>
              <a:rPr lang="en-US" sz="1800" dirty="0" smtClean="0">
                <a:solidFill>
                  <a:srgbClr val="000000"/>
                </a:solidFill>
                <a:latin typeface="Optima" charset="0"/>
                <a:cs typeface="Optima" charset="0"/>
              </a:rPr>
              <a:t>		  emotional regulation, and </a:t>
            </a:r>
            <a:r>
              <a:rPr lang="en-US" sz="1800" b="1" dirty="0" smtClean="0">
                <a:solidFill>
                  <a:srgbClr val="000000"/>
                </a:solidFill>
                <a:latin typeface="Optima" charset="0"/>
                <a:cs typeface="Optima" charset="0"/>
              </a:rPr>
              <a:t>more conscious choices</a:t>
            </a:r>
            <a:r>
              <a:rPr lang="en-US" sz="1800" dirty="0" smtClean="0">
                <a:solidFill>
                  <a:srgbClr val="000000"/>
                </a:solidFill>
                <a:latin typeface="Optima" charset="0"/>
                <a:cs typeface="Optima" charset="0"/>
              </a:rPr>
              <a:t>.</a:t>
            </a:r>
          </a:p>
          <a:p>
            <a:pPr eaLnBrk="1" hangingPunct="1"/>
            <a:endParaRPr lang="en-US" sz="1800" dirty="0" smtClean="0">
              <a:solidFill>
                <a:srgbClr val="000000"/>
              </a:solidFill>
              <a:latin typeface="Optima" charset="0"/>
              <a:cs typeface="Optima" charset="0"/>
            </a:endParaRPr>
          </a:p>
          <a:p>
            <a:pPr eaLnBrk="1" hangingPunct="1"/>
            <a:r>
              <a:rPr lang="en-US" sz="1800" dirty="0" smtClean="0">
                <a:solidFill>
                  <a:srgbClr val="000000"/>
                </a:solidFill>
                <a:latin typeface="Optima" charset="0"/>
                <a:cs typeface="Wingdings" charset="0"/>
              </a:rPr>
              <a:t>	    </a:t>
            </a:r>
            <a:r>
              <a:rPr lang="en-US" sz="1800" dirty="0" smtClean="0">
                <a:solidFill>
                  <a:srgbClr val="000000"/>
                </a:solidFill>
                <a:latin typeface="Wingdings" charset="0"/>
                <a:cs typeface="Wingdings" charset="0"/>
              </a:rPr>
              <a:t></a:t>
            </a:r>
            <a:r>
              <a:rPr lang="en-US" sz="1800" dirty="0" smtClean="0">
                <a:solidFill>
                  <a:srgbClr val="000000"/>
                </a:solidFill>
                <a:latin typeface="Optima" charset="0"/>
                <a:cs typeface="Optima" charset="0"/>
              </a:rPr>
              <a:t>   </a:t>
            </a:r>
            <a:r>
              <a:rPr lang="en-US" sz="1800" b="1" dirty="0" smtClean="0">
                <a:solidFill>
                  <a:srgbClr val="000000"/>
                </a:solidFill>
                <a:latin typeface="Optima" charset="0"/>
                <a:cs typeface="Optima" charset="0"/>
              </a:rPr>
              <a:t>Pregnant mothers </a:t>
            </a:r>
            <a:r>
              <a:rPr lang="en-US" sz="1800" dirty="0" smtClean="0">
                <a:solidFill>
                  <a:srgbClr val="000000"/>
                </a:solidFill>
                <a:latin typeface="Optima" charset="0"/>
                <a:cs typeface="Optima" charset="0"/>
              </a:rPr>
              <a:t>who were </a:t>
            </a:r>
            <a:r>
              <a:rPr lang="en-US" sz="1800" b="1" dirty="0" smtClean="0">
                <a:solidFill>
                  <a:srgbClr val="000000"/>
                </a:solidFill>
                <a:latin typeface="Optima" charset="0"/>
                <a:cs typeface="Optima" charset="0"/>
              </a:rPr>
              <a:t>self-reflective </a:t>
            </a:r>
            <a:r>
              <a:rPr lang="en-US" sz="1800" dirty="0" smtClean="0">
                <a:solidFill>
                  <a:srgbClr val="000000"/>
                </a:solidFill>
                <a:latin typeface="Optima" charset="0"/>
                <a:cs typeface="Optima" charset="0"/>
              </a:rPr>
              <a:t>[</a:t>
            </a:r>
            <a:r>
              <a:rPr lang="ja-JP" altLang="en-US" sz="1800" dirty="0" smtClean="0">
                <a:solidFill>
                  <a:srgbClr val="000000"/>
                </a:solidFill>
                <a:latin typeface="Optima" charset="0"/>
                <a:cs typeface="Optima" charset="0"/>
              </a:rPr>
              <a:t>“</a:t>
            </a:r>
            <a:r>
              <a:rPr lang="en-US" altLang="ja-JP" sz="1800" dirty="0" err="1" smtClean="0">
                <a:solidFill>
                  <a:srgbClr val="000000"/>
                </a:solidFill>
                <a:latin typeface="Optima" charset="0"/>
                <a:cs typeface="Optima" charset="0"/>
              </a:rPr>
              <a:t>mentalizing</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 about their early </a:t>
            </a:r>
          </a:p>
          <a:p>
            <a:pPr eaLnBrk="1" hangingPunct="1"/>
            <a:r>
              <a:rPr lang="en-US" altLang="ja-JP" sz="1800" dirty="0" smtClean="0">
                <a:solidFill>
                  <a:srgbClr val="000000"/>
                </a:solidFill>
                <a:latin typeface="Optima" charset="0"/>
                <a:cs typeface="Optima" charset="0"/>
              </a:rPr>
              <a:t>                histories and able to </a:t>
            </a:r>
            <a:r>
              <a:rPr lang="en-US" altLang="ja-JP" sz="1800" b="1" dirty="0" smtClean="0">
                <a:solidFill>
                  <a:srgbClr val="000000"/>
                </a:solidFill>
                <a:latin typeface="Optima" charset="0"/>
                <a:cs typeface="Optima" charset="0"/>
              </a:rPr>
              <a:t>share a coherent story </a:t>
            </a:r>
            <a:r>
              <a:rPr lang="en-US" altLang="ja-JP" sz="1800" dirty="0" smtClean="0">
                <a:solidFill>
                  <a:srgbClr val="000000"/>
                </a:solidFill>
                <a:latin typeface="Optima" charset="0"/>
                <a:cs typeface="Optima" charset="0"/>
              </a:rPr>
              <a:t>of their early life [</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narrating</a:t>
            </a:r>
            <a:r>
              <a:rPr lang="ja-JP" altLang="en-US" sz="1800" dirty="0" smtClean="0">
                <a:solidFill>
                  <a:srgbClr val="000000"/>
                </a:solidFill>
                <a:latin typeface="Optima" charset="0"/>
                <a:cs typeface="Optima" charset="0"/>
              </a:rPr>
              <a:t>”</a:t>
            </a:r>
            <a:r>
              <a:rPr lang="en-US" altLang="ja-JP" sz="1800" dirty="0" smtClean="0">
                <a:solidFill>
                  <a:srgbClr val="000000"/>
                </a:solidFill>
                <a:latin typeface="Optima" charset="0"/>
                <a:cs typeface="Optima" charset="0"/>
              </a:rPr>
              <a:t>],  </a:t>
            </a:r>
          </a:p>
          <a:p>
            <a:pPr eaLnBrk="1" hangingPunct="1"/>
            <a:r>
              <a:rPr lang="en-US" altLang="ja-JP" sz="1800" dirty="0" smtClean="0">
                <a:solidFill>
                  <a:srgbClr val="000000"/>
                </a:solidFill>
                <a:latin typeface="Optima" charset="0"/>
                <a:cs typeface="Optima" charset="0"/>
              </a:rPr>
              <a:t>                when three months pregnant, had </a:t>
            </a:r>
            <a:r>
              <a:rPr lang="en-US" altLang="ja-JP" sz="1800" b="1" dirty="0" smtClean="0">
                <a:solidFill>
                  <a:srgbClr val="000000"/>
                </a:solidFill>
                <a:latin typeface="Optima" charset="0"/>
                <a:cs typeface="Optima" charset="0"/>
              </a:rPr>
              <a:t>less anxious children </a:t>
            </a:r>
            <a:r>
              <a:rPr lang="en-US" altLang="ja-JP" sz="1800" dirty="0" smtClean="0">
                <a:solidFill>
                  <a:srgbClr val="000000"/>
                </a:solidFill>
                <a:latin typeface="Optima" charset="0"/>
                <a:cs typeface="Optima" charset="0"/>
              </a:rPr>
              <a:t>who demonstrated   </a:t>
            </a:r>
          </a:p>
          <a:p>
            <a:pPr eaLnBrk="1" hangingPunct="1"/>
            <a:r>
              <a:rPr lang="en-US" altLang="ja-JP" sz="1800" dirty="0" smtClean="0">
                <a:solidFill>
                  <a:srgbClr val="000000"/>
                </a:solidFill>
                <a:latin typeface="Optima" charset="0"/>
                <a:cs typeface="Optima" charset="0"/>
              </a:rPr>
              <a:t>                secure attachment at eighteen months (</a:t>
            </a:r>
            <a:r>
              <a:rPr lang="en-US" altLang="ja-JP" sz="1800" dirty="0" err="1" smtClean="0">
                <a:solidFill>
                  <a:srgbClr val="000000"/>
                </a:solidFill>
                <a:latin typeface="Optima" charset="0"/>
                <a:cs typeface="Optima" charset="0"/>
              </a:rPr>
              <a:t>Fonagy</a:t>
            </a:r>
            <a:r>
              <a:rPr lang="en-US" altLang="ja-JP" sz="1800" dirty="0" smtClean="0">
                <a:solidFill>
                  <a:srgbClr val="000000"/>
                </a:solidFill>
                <a:latin typeface="Optima" charset="0"/>
                <a:cs typeface="Optima" charset="0"/>
              </a:rPr>
              <a:t>, et. al, 1993).</a:t>
            </a:r>
          </a:p>
          <a:p>
            <a:pPr eaLnBrk="1" hangingPunct="1"/>
            <a:endParaRPr lang="en-US" sz="1800" dirty="0" smtClean="0"/>
          </a:p>
          <a:p>
            <a:pPr eaLnBrk="1" hangingPunct="1"/>
            <a:r>
              <a:rPr lang="en-US" sz="1800" dirty="0" smtClean="0"/>
              <a:t>	      </a:t>
            </a:r>
            <a:r>
              <a:rPr lang="en-US" sz="1800" dirty="0" smtClean="0">
                <a:solidFill>
                  <a:srgbClr val="000000"/>
                </a:solidFill>
                <a:latin typeface="Wingdings" charset="0"/>
                <a:cs typeface="Wingdings" charset="0"/>
              </a:rPr>
              <a:t></a:t>
            </a:r>
            <a:r>
              <a:rPr lang="en-US" sz="1800" dirty="0" smtClean="0"/>
              <a:t>  </a:t>
            </a:r>
            <a:r>
              <a:rPr lang="en-US" sz="1800" b="1" dirty="0" smtClean="0">
                <a:latin typeface="Optima" charset="0"/>
                <a:cs typeface="Optima" charset="0"/>
              </a:rPr>
              <a:t>Mothers</a:t>
            </a:r>
            <a:r>
              <a:rPr lang="en-US" sz="1800" dirty="0" smtClean="0">
                <a:latin typeface="Optima" charset="0"/>
                <a:cs typeface="Optima" charset="0"/>
              </a:rPr>
              <a:t> with significant </a:t>
            </a:r>
            <a:r>
              <a:rPr lang="en-US" sz="1800" b="1" dirty="0" smtClean="0">
                <a:latin typeface="Optima" charset="0"/>
                <a:cs typeface="Optima" charset="0"/>
              </a:rPr>
              <a:t>adversity and deprivation</a:t>
            </a:r>
            <a:r>
              <a:rPr lang="en-US" sz="1800" dirty="0" smtClean="0">
                <a:latin typeface="Optima" charset="0"/>
                <a:cs typeface="Optima" charset="0"/>
              </a:rPr>
              <a:t>, but </a:t>
            </a:r>
            <a:r>
              <a:rPr lang="en-US" sz="1800" b="1" dirty="0" smtClean="0">
                <a:latin typeface="Optima" charset="0"/>
                <a:cs typeface="Optima" charset="0"/>
              </a:rPr>
              <a:t>high 			     </a:t>
            </a:r>
          </a:p>
          <a:p>
            <a:pPr eaLnBrk="1" hangingPunct="1"/>
            <a:r>
              <a:rPr lang="en-US" sz="1800" b="1" dirty="0" smtClean="0">
                <a:latin typeface="Optima" charset="0"/>
                <a:cs typeface="Optima" charset="0"/>
              </a:rPr>
              <a:t>                 reflectiveness</a:t>
            </a:r>
            <a:r>
              <a:rPr lang="en-US" sz="1800" dirty="0" smtClean="0">
                <a:latin typeface="Optima" charset="0"/>
                <a:cs typeface="Optima" charset="0"/>
              </a:rPr>
              <a:t> ratings, demonstrated </a:t>
            </a:r>
            <a:r>
              <a:rPr lang="en-US" sz="1800" b="1" dirty="0" smtClean="0">
                <a:latin typeface="Optima" charset="0"/>
                <a:cs typeface="Optima" charset="0"/>
              </a:rPr>
              <a:t>secure attachment relationships with  </a:t>
            </a:r>
          </a:p>
          <a:p>
            <a:pPr eaLnBrk="1" hangingPunct="1"/>
            <a:r>
              <a:rPr lang="en-US" sz="1800" b="1" dirty="0" smtClean="0">
                <a:latin typeface="Optima" charset="0"/>
                <a:cs typeface="Optima" charset="0"/>
              </a:rPr>
              <a:t>                 their children</a:t>
            </a:r>
            <a:r>
              <a:rPr lang="en-US" sz="1800" dirty="0" smtClean="0">
                <a:latin typeface="Optima" charset="0"/>
                <a:cs typeface="Optima" charset="0"/>
              </a:rPr>
              <a:t>, while only one of seventeen  deprived mothers, with low   </a:t>
            </a:r>
          </a:p>
          <a:p>
            <a:pPr eaLnBrk="1" hangingPunct="1"/>
            <a:r>
              <a:rPr lang="en-US" sz="1800" dirty="0">
                <a:latin typeface="Optima" charset="0"/>
                <a:cs typeface="Optima" charset="0"/>
              </a:rPr>
              <a:t> </a:t>
            </a:r>
            <a:r>
              <a:rPr lang="en-US" sz="1800" dirty="0" smtClean="0">
                <a:latin typeface="Optima" charset="0"/>
                <a:cs typeface="Optima" charset="0"/>
              </a:rPr>
              <a:t>                reflectiveness ratings had secure  children (</a:t>
            </a:r>
            <a:r>
              <a:rPr lang="en-US" sz="1800" dirty="0" err="1" smtClean="0">
                <a:latin typeface="Optima" charset="0"/>
                <a:cs typeface="Optima" charset="0"/>
              </a:rPr>
              <a:t>Fonagy</a:t>
            </a:r>
            <a:r>
              <a:rPr lang="en-US" sz="1800" dirty="0" smtClean="0">
                <a:latin typeface="Optima" charset="0"/>
                <a:cs typeface="Optima" charset="0"/>
              </a:rPr>
              <a:t>, Steele, Moran, Steele, and </a:t>
            </a:r>
          </a:p>
          <a:p>
            <a:pPr eaLnBrk="1" hangingPunct="1"/>
            <a:r>
              <a:rPr lang="en-US" sz="1800" dirty="0">
                <a:latin typeface="Optima" charset="0"/>
                <a:cs typeface="Optima" charset="0"/>
              </a:rPr>
              <a:t> </a:t>
            </a:r>
            <a:r>
              <a:rPr lang="en-US" sz="1800" dirty="0" smtClean="0">
                <a:latin typeface="Optima" charset="0"/>
                <a:cs typeface="Optima" charset="0"/>
              </a:rPr>
              <a:t>                </a:t>
            </a:r>
            <a:r>
              <a:rPr lang="en-US" sz="1800" dirty="0" err="1" smtClean="0">
                <a:latin typeface="Optima" charset="0"/>
                <a:cs typeface="Optima" charset="0"/>
              </a:rPr>
              <a:t>Higgitt</a:t>
            </a:r>
            <a:r>
              <a:rPr lang="en-US" sz="1800" dirty="0" smtClean="0">
                <a:latin typeface="Optima" charset="0"/>
                <a:cs typeface="Optima" charset="0"/>
              </a:rPr>
              <a:t>, 1991a)</a:t>
            </a:r>
          </a:p>
          <a:p>
            <a:pPr eaLnBrk="1" hangingPunct="1"/>
            <a:endParaRPr lang="en-US" sz="1800" dirty="0" smtClean="0">
              <a:solidFill>
                <a:srgbClr val="000000"/>
              </a:solidFill>
              <a:latin typeface="Optima" charset="0"/>
              <a:cs typeface="Optima" charset="0"/>
            </a:endParaRPr>
          </a:p>
          <a:p>
            <a:pPr eaLnBrk="1" hangingPunct="1"/>
            <a:r>
              <a:rPr lang="en-US" sz="1800" dirty="0" smtClean="0">
                <a:solidFill>
                  <a:srgbClr val="000000"/>
                </a:solidFill>
                <a:latin typeface="Optima" charset="0"/>
                <a:cs typeface="Courier New" charset="0"/>
              </a:rPr>
              <a:t>		</a:t>
            </a:r>
            <a:endParaRPr lang="en-US" sz="1800" dirty="0">
              <a:latin typeface="Optima" charset="0"/>
              <a:cs typeface="Optim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226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pperplate"/>
                <a:cs typeface="Copperplate"/>
              </a:rPr>
              <a:t>Influences on the Perinatal Period:</a:t>
            </a:r>
            <a:endParaRPr lang="en-US" sz="3200" dirty="0">
              <a:latin typeface="Copperplate"/>
              <a:cs typeface="Copperplate"/>
            </a:endParaRPr>
          </a:p>
        </p:txBody>
      </p:sp>
      <p:sp>
        <p:nvSpPr>
          <p:cNvPr id="3" name="Content Placeholder 2"/>
          <p:cNvSpPr>
            <a:spLocks noGrp="1"/>
          </p:cNvSpPr>
          <p:nvPr>
            <p:ph idx="1"/>
          </p:nvPr>
        </p:nvSpPr>
        <p:spPr/>
        <p:txBody>
          <a:bodyPr/>
          <a:lstStyle/>
          <a:p>
            <a:r>
              <a:rPr lang="en-US" sz="2000" dirty="0">
                <a:latin typeface="Copperplate" charset="0"/>
                <a:ea typeface="ＭＳ Ｐゴシック" charset="0"/>
                <a:cs typeface="Copperplate" charset="0"/>
              </a:rPr>
              <a:t>“The </a:t>
            </a:r>
            <a:r>
              <a:rPr lang="en-US" sz="2000" b="1" dirty="0">
                <a:latin typeface="Copperplate" charset="0"/>
                <a:ea typeface="ＭＳ Ｐゴシック" charset="0"/>
                <a:cs typeface="Copperplate" charset="0"/>
              </a:rPr>
              <a:t>neurosis is as a rule a pathological, one-sided development of the personality</a:t>
            </a:r>
            <a:r>
              <a:rPr lang="en-US" sz="2000" dirty="0">
                <a:latin typeface="Copperplate" charset="0"/>
                <a:ea typeface="ＭＳ Ｐゴシック" charset="0"/>
                <a:cs typeface="Copperplate" charset="0"/>
              </a:rPr>
              <a:t>, the imperceptible beginnings of which can be traced back almost indefinitely into the earliest years of childhood.  Only a very arbitrary judgment can say where the neurosis actually begins.  </a:t>
            </a:r>
            <a:r>
              <a:rPr lang="en-US" sz="2000" b="1" dirty="0">
                <a:latin typeface="Copperplate" charset="0"/>
                <a:ea typeface="ＭＳ Ｐゴシック" charset="0"/>
                <a:cs typeface="Copperplate" charset="0"/>
              </a:rPr>
              <a:t>If we were to relegate the determining cause as far back as the patient’s prenatal life, thus involving the physical and psychic disposition of the parents at the time of conception and pregnancy</a:t>
            </a:r>
            <a:r>
              <a:rPr lang="en-US" sz="2000" dirty="0">
                <a:latin typeface="Copperplate" charset="0"/>
                <a:ea typeface="ＭＳ Ｐゴシック" charset="0"/>
                <a:cs typeface="Copperplate" charset="0"/>
              </a:rPr>
              <a:t>—a view that seems not at all improbable in certain cases—</a:t>
            </a:r>
            <a:r>
              <a:rPr lang="en-US" sz="2000" b="1" dirty="0">
                <a:latin typeface="Copperplate" charset="0"/>
                <a:ea typeface="ＭＳ Ｐゴシック" charset="0"/>
                <a:cs typeface="Copperplate" charset="0"/>
              </a:rPr>
              <a:t>such an attitude would be more justifiable</a:t>
            </a:r>
            <a:r>
              <a:rPr lang="en-US" sz="2000" dirty="0">
                <a:latin typeface="Copperplate" charset="0"/>
                <a:ea typeface="ＭＳ Ｐゴシック" charset="0"/>
                <a:cs typeface="Copperplate" charset="0"/>
              </a:rPr>
              <a:t> than the arbitrary selection of a definite point of neurotic origin in the individual life of the patient” (Jung, CW 16, 257-258).</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018634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ubtitle 2"/>
          <p:cNvSpPr>
            <a:spLocks noGrp="1"/>
          </p:cNvSpPr>
          <p:nvPr>
            <p:ph type="subTitle" idx="1"/>
          </p:nvPr>
        </p:nvSpPr>
        <p:spPr>
          <a:xfrm>
            <a:off x="0" y="-261938"/>
            <a:ext cx="9144000" cy="7143751"/>
          </a:xfrm>
        </p:spPr>
        <p:txBody>
          <a:bodyPr>
            <a:normAutofit/>
          </a:bodyPr>
          <a:lstStyle/>
          <a:p>
            <a:pPr algn="l" eaLnBrk="1" hangingPunct="1">
              <a:lnSpc>
                <a:spcPct val="80000"/>
              </a:lnSpc>
              <a:defRPr/>
            </a:pPr>
            <a:endParaRPr lang="en-US" sz="1600" b="1" i="1" u="sng" dirty="0" smtClean="0">
              <a:solidFill>
                <a:srgbClr val="000000"/>
              </a:solidFill>
              <a:latin typeface="Optima" charset="0"/>
              <a:ea typeface="ＭＳ Ｐゴシック" charset="0"/>
              <a:cs typeface="Optima" charset="0"/>
            </a:endParaRPr>
          </a:p>
          <a:p>
            <a:pPr algn="l" eaLnBrk="1" hangingPunct="1">
              <a:lnSpc>
                <a:spcPct val="80000"/>
              </a:lnSpc>
              <a:defRPr/>
            </a:pPr>
            <a:endParaRPr lang="en-US" sz="1600" b="1" i="1" u="sng" dirty="0">
              <a:solidFill>
                <a:srgbClr val="000000"/>
              </a:solidFill>
              <a:latin typeface="Optima" charset="0"/>
              <a:ea typeface="ＭＳ Ｐゴシック" charset="0"/>
              <a:cs typeface="Optima" charset="0"/>
            </a:endParaRPr>
          </a:p>
          <a:p>
            <a:pPr algn="l" eaLnBrk="1" hangingPunct="1">
              <a:lnSpc>
                <a:spcPct val="80000"/>
              </a:lnSpc>
              <a:defRPr/>
            </a:pPr>
            <a:endParaRPr lang="en-US" sz="1600" b="1" i="1" u="sng" dirty="0" smtClean="0">
              <a:solidFill>
                <a:srgbClr val="000000"/>
              </a:solidFill>
              <a:latin typeface="Copperplate"/>
              <a:ea typeface="ＭＳ Ｐゴシック" charset="0"/>
              <a:cs typeface="Copperplate"/>
            </a:endParaRPr>
          </a:p>
          <a:p>
            <a:pPr algn="l" eaLnBrk="1" hangingPunct="1">
              <a:lnSpc>
                <a:spcPct val="80000"/>
              </a:lnSpc>
              <a:defRPr/>
            </a:pPr>
            <a:r>
              <a:rPr lang="en-US" b="1" i="1" u="sng" dirty="0" smtClean="0">
                <a:solidFill>
                  <a:srgbClr val="000000"/>
                </a:solidFill>
                <a:latin typeface="Copperplate"/>
                <a:ea typeface="ＭＳ Ｐゴシック" charset="0"/>
                <a:cs typeface="Copperplate"/>
              </a:rPr>
              <a:t>   Psychology of the Perinatal Period</a:t>
            </a:r>
            <a:endParaRPr lang="en-US" b="1" i="1" u="sng" dirty="0">
              <a:solidFill>
                <a:srgbClr val="000000"/>
              </a:solidFill>
              <a:latin typeface="Zapfino"/>
              <a:ea typeface="ＭＳ Ｐゴシック" charset="0"/>
              <a:cs typeface="Zapfino"/>
            </a:endParaRPr>
          </a:p>
          <a:p>
            <a:pPr algn="l" eaLnBrk="1" hangingPunct="1">
              <a:lnSpc>
                <a:spcPct val="80000"/>
              </a:lnSpc>
              <a:defRPr/>
            </a:pPr>
            <a:endParaRPr lang="en-US" sz="1800" b="1" i="1" u="sng" dirty="0">
              <a:solidFill>
                <a:srgbClr val="000000"/>
              </a:solidFill>
              <a:latin typeface="Copperplate"/>
              <a:ea typeface="ＭＳ Ｐゴシック" charset="0"/>
              <a:cs typeface="Copperplate"/>
            </a:endParaRPr>
          </a:p>
          <a:p>
            <a:pPr marL="285750" indent="-285750" algn="l" eaLnBrk="1" hangingPunct="1">
              <a:lnSpc>
                <a:spcPct val="80000"/>
              </a:lnSpc>
              <a:buFont typeface="Wingdings" charset="2"/>
              <a:buChar char="v"/>
              <a:defRPr/>
            </a:pPr>
            <a:r>
              <a:rPr lang="en-US" sz="1800" b="1" dirty="0">
                <a:solidFill>
                  <a:srgbClr val="000000"/>
                </a:solidFill>
                <a:latin typeface="Copperplate"/>
                <a:ea typeface="ＭＳ Ｐゴシック" charset="0"/>
                <a:cs typeface="Copperplate"/>
              </a:rPr>
              <a:t> </a:t>
            </a:r>
            <a:r>
              <a:rPr lang="en-US" sz="2000" dirty="0" smtClean="0">
                <a:solidFill>
                  <a:srgbClr val="000000"/>
                </a:solidFill>
                <a:latin typeface="Copperplate"/>
                <a:ea typeface="ＭＳ Ｐゴシック" charset="0"/>
                <a:cs typeface="Copperplate"/>
              </a:rPr>
              <a:t>Time </a:t>
            </a:r>
            <a:r>
              <a:rPr lang="en-US" sz="2000" dirty="0">
                <a:solidFill>
                  <a:srgbClr val="000000"/>
                </a:solidFill>
                <a:latin typeface="Copperplate"/>
                <a:ea typeface="ＭＳ Ｐゴシック" charset="0"/>
                <a:cs typeface="Copperplate"/>
              </a:rPr>
              <a:t>of personal reorganization, transition, and </a:t>
            </a:r>
            <a:r>
              <a:rPr lang="en-US" sz="2000" dirty="0" smtClean="0">
                <a:solidFill>
                  <a:srgbClr val="000000"/>
                </a:solidFill>
                <a:latin typeface="Copperplate"/>
                <a:ea typeface="ＭＳ Ｐゴシック" charset="0"/>
                <a:cs typeface="Copperplate"/>
              </a:rPr>
              <a:t>development:</a:t>
            </a:r>
          </a:p>
          <a:p>
            <a:pPr algn="l" eaLnBrk="1" hangingPunct="1">
              <a:lnSpc>
                <a:spcPct val="80000"/>
              </a:lnSpc>
              <a:defRPr/>
            </a:pPr>
            <a:r>
              <a:rPr lang="en-US" sz="2000" dirty="0" smtClean="0">
                <a:solidFill>
                  <a:srgbClr val="000000"/>
                </a:solidFill>
                <a:latin typeface="Copperplate"/>
                <a:ea typeface="ＭＳ Ｐゴシック" charset="0"/>
                <a:cs typeface="Copperplate"/>
              </a:rPr>
              <a:t>Psychologically, Physically, culturally, socially, relationally.</a:t>
            </a:r>
          </a:p>
          <a:p>
            <a:pPr algn="l" eaLnBrk="1" hangingPunct="1">
              <a:lnSpc>
                <a:spcPct val="80000"/>
              </a:lnSpc>
              <a:defRPr/>
            </a:pPr>
            <a:endParaRPr lang="en-US" sz="2000" dirty="0">
              <a:solidFill>
                <a:srgbClr val="000000"/>
              </a:solidFill>
              <a:latin typeface="Copperplate"/>
              <a:ea typeface="ＭＳ Ｐゴシック" charset="0"/>
              <a:cs typeface="Copperplate"/>
            </a:endParaRPr>
          </a:p>
          <a:p>
            <a:pPr marL="285750" indent="-285750" algn="l" eaLnBrk="1" hangingPunct="1">
              <a:lnSpc>
                <a:spcPct val="80000"/>
              </a:lnSpc>
              <a:buFont typeface="Wingdings" charset="2"/>
              <a:buChar char="v"/>
              <a:defRPr/>
            </a:pPr>
            <a:r>
              <a:rPr lang="en-US" sz="2000" dirty="0">
                <a:solidFill>
                  <a:srgbClr val="000000"/>
                </a:solidFill>
                <a:latin typeface="Copperplate"/>
                <a:ea typeface="ＭＳ Ｐゴシック" charset="0"/>
                <a:cs typeface="Copperplate"/>
              </a:rPr>
              <a:t> </a:t>
            </a:r>
            <a:r>
              <a:rPr lang="en-US" sz="2000" dirty="0" smtClean="0">
                <a:solidFill>
                  <a:srgbClr val="000000"/>
                </a:solidFill>
                <a:latin typeface="Copperplate"/>
                <a:ea typeface="ＭＳ Ｐゴシック" charset="0"/>
                <a:cs typeface="Copperplate"/>
              </a:rPr>
              <a:t>Involves </a:t>
            </a:r>
            <a:r>
              <a:rPr lang="en-US" sz="2000" dirty="0">
                <a:solidFill>
                  <a:srgbClr val="000000"/>
                </a:solidFill>
                <a:latin typeface="Copperplate"/>
                <a:ea typeface="ＭＳ Ｐゴシック" charset="0"/>
                <a:cs typeface="Copperplate"/>
              </a:rPr>
              <a:t>a normal period of increased </a:t>
            </a:r>
            <a:r>
              <a:rPr lang="en-US" sz="2000" dirty="0" smtClean="0">
                <a:solidFill>
                  <a:srgbClr val="000000"/>
                </a:solidFill>
                <a:latin typeface="Copperplate"/>
                <a:ea typeface="ＭＳ Ｐゴシック" charset="0"/>
                <a:cs typeface="Copperplate"/>
              </a:rPr>
              <a:t>anxiety, reevaluation of life, and the emergence of unconscious conflict</a:t>
            </a:r>
            <a:r>
              <a:rPr lang="en-US" sz="2000" dirty="0" smtClean="0">
                <a:latin typeface="Copperplate"/>
                <a:cs typeface="Copperplate"/>
              </a:rPr>
              <a:t>.</a:t>
            </a:r>
          </a:p>
          <a:p>
            <a:pPr algn="l" eaLnBrk="1" hangingPunct="1">
              <a:lnSpc>
                <a:spcPct val="80000"/>
              </a:lnSpc>
              <a:defRPr/>
            </a:pPr>
            <a:endParaRPr lang="en-US" sz="2000" dirty="0">
              <a:solidFill>
                <a:srgbClr val="000000"/>
              </a:solidFill>
              <a:latin typeface="Copperplate"/>
              <a:ea typeface="ＭＳ Ｐゴシック" charset="0"/>
              <a:cs typeface="Copperplate"/>
            </a:endParaRPr>
          </a:p>
          <a:p>
            <a:pPr marL="285750" indent="-285750" algn="l" eaLnBrk="1" hangingPunct="1">
              <a:lnSpc>
                <a:spcPct val="80000"/>
              </a:lnSpc>
              <a:buFont typeface="Wingdings" charset="2"/>
              <a:buChar char="v"/>
              <a:defRPr/>
            </a:pPr>
            <a:r>
              <a:rPr lang="en-US" sz="2000" dirty="0" smtClean="0">
                <a:solidFill>
                  <a:srgbClr val="000000"/>
                </a:solidFill>
                <a:latin typeface="Copperplate"/>
                <a:ea typeface="ＭＳ Ｐゴシック" charset="0"/>
                <a:cs typeface="Copperplate"/>
              </a:rPr>
              <a:t> upheaval may encourage self-evaluation and sensitive care to newborn (Klaus, Kennel, &amp; Klaus, 1995)</a:t>
            </a:r>
            <a:r>
              <a:rPr lang="en-US" sz="2000" dirty="0">
                <a:solidFill>
                  <a:srgbClr val="000000"/>
                </a:solidFill>
                <a:latin typeface="Copperplate"/>
                <a:ea typeface="ＭＳ Ｐゴシック" charset="0"/>
                <a:cs typeface="Copperplate"/>
              </a:rPr>
              <a:t>.</a:t>
            </a:r>
            <a:endParaRPr lang="en-US" sz="2000" dirty="0" smtClean="0">
              <a:solidFill>
                <a:srgbClr val="000000"/>
              </a:solidFill>
              <a:latin typeface="Copperplate"/>
              <a:ea typeface="ＭＳ Ｐゴシック" charset="0"/>
              <a:cs typeface="Copperplate"/>
            </a:endParaRPr>
          </a:p>
          <a:p>
            <a:pPr algn="l" eaLnBrk="1" hangingPunct="1">
              <a:lnSpc>
                <a:spcPct val="80000"/>
              </a:lnSpc>
              <a:defRPr/>
            </a:pPr>
            <a:endParaRPr lang="en-US" sz="2000" dirty="0" smtClean="0">
              <a:solidFill>
                <a:srgbClr val="000000"/>
              </a:solidFill>
              <a:latin typeface="Copperplate"/>
              <a:ea typeface="ＭＳ Ｐゴシック" charset="0"/>
              <a:cs typeface="Copperplate"/>
            </a:endParaRPr>
          </a:p>
          <a:p>
            <a:pPr marL="285750" indent="-285750" algn="l">
              <a:lnSpc>
                <a:spcPct val="80000"/>
              </a:lnSpc>
              <a:buFont typeface="Wingdings" charset="2"/>
              <a:buChar char="v"/>
              <a:defRPr/>
            </a:pPr>
            <a:r>
              <a:rPr lang="en-US" sz="2000" dirty="0" smtClean="0">
                <a:solidFill>
                  <a:schemeClr val="tx1"/>
                </a:solidFill>
                <a:latin typeface="Copperplate"/>
                <a:cs typeface="Copperplate"/>
              </a:rPr>
              <a:t>“The </a:t>
            </a:r>
            <a:r>
              <a:rPr lang="en-US" sz="2000" dirty="0">
                <a:solidFill>
                  <a:schemeClr val="tx1"/>
                </a:solidFill>
                <a:latin typeface="Copperplate"/>
                <a:cs typeface="Copperplate"/>
              </a:rPr>
              <a:t>ghosts in the nursery” </a:t>
            </a:r>
            <a:r>
              <a:rPr lang="en-US" sz="2000" dirty="0" smtClean="0">
                <a:solidFill>
                  <a:schemeClr val="tx1"/>
                </a:solidFill>
                <a:latin typeface="Copperplate"/>
                <a:cs typeface="Copperplate"/>
              </a:rPr>
              <a:t>experience (</a:t>
            </a:r>
            <a:r>
              <a:rPr lang="en-US" sz="2000" dirty="0" err="1" smtClean="0">
                <a:solidFill>
                  <a:schemeClr val="tx1"/>
                </a:solidFill>
                <a:latin typeface="Copperplate"/>
                <a:cs typeface="Copperplate"/>
              </a:rPr>
              <a:t>Fraiberg</a:t>
            </a:r>
            <a:r>
              <a:rPr lang="en-US" sz="2000" dirty="0" smtClean="0">
                <a:solidFill>
                  <a:schemeClr val="tx1"/>
                </a:solidFill>
                <a:latin typeface="Copperplate"/>
                <a:cs typeface="Copperplate"/>
              </a:rPr>
              <a:t>, 1975): The </a:t>
            </a:r>
            <a:r>
              <a:rPr lang="en-US" sz="2000" dirty="0">
                <a:solidFill>
                  <a:schemeClr val="tx1"/>
                </a:solidFill>
                <a:latin typeface="Copperplate"/>
                <a:cs typeface="Copperplate"/>
              </a:rPr>
              <a:t>phenomena whereby a parent’s </a:t>
            </a:r>
            <a:r>
              <a:rPr lang="en-US" sz="2000" dirty="0" smtClean="0">
                <a:solidFill>
                  <a:schemeClr val="tx1"/>
                </a:solidFill>
                <a:latin typeface="Copperplate"/>
                <a:cs typeface="Copperplate"/>
              </a:rPr>
              <a:t>unconscious </a:t>
            </a:r>
            <a:r>
              <a:rPr lang="en-US" sz="2000" dirty="0">
                <a:solidFill>
                  <a:schemeClr val="tx1"/>
                </a:solidFill>
                <a:latin typeface="Copperplate"/>
                <a:cs typeface="Copperplate"/>
              </a:rPr>
              <a:t>memories of her childhood experiences impact her parenting style. </a:t>
            </a:r>
            <a:endParaRPr lang="en-US" sz="2000" dirty="0" smtClean="0">
              <a:solidFill>
                <a:schemeClr val="tx1"/>
              </a:solidFill>
              <a:latin typeface="Copperplate"/>
              <a:cs typeface="Copperplate"/>
            </a:endParaRPr>
          </a:p>
          <a:p>
            <a:pPr algn="l">
              <a:lnSpc>
                <a:spcPct val="80000"/>
              </a:lnSpc>
              <a:defRPr/>
            </a:pPr>
            <a:endParaRPr lang="en-US" sz="2000" dirty="0" smtClean="0">
              <a:solidFill>
                <a:schemeClr val="tx1"/>
              </a:solidFill>
              <a:latin typeface="Copperplate"/>
              <a:cs typeface="Copperplate"/>
            </a:endParaRPr>
          </a:p>
          <a:p>
            <a:pPr marL="285750" indent="-285750" algn="l">
              <a:lnSpc>
                <a:spcPct val="80000"/>
              </a:lnSpc>
              <a:buFont typeface="Wingdings" charset="2"/>
              <a:buChar char="v"/>
              <a:defRPr/>
            </a:pPr>
            <a:r>
              <a:rPr lang="en-US" sz="2000" dirty="0" smtClean="0">
                <a:solidFill>
                  <a:schemeClr val="tx1"/>
                </a:solidFill>
                <a:latin typeface="Copperplate"/>
                <a:ea typeface="ＭＳ Ｐゴシック" charset="0"/>
                <a:cs typeface="Copperplate"/>
              </a:rPr>
              <a:t>Increased physical and psychological stressors</a:t>
            </a:r>
          </a:p>
          <a:p>
            <a:pPr marL="742950" lvl="1" indent="-285750" algn="l">
              <a:lnSpc>
                <a:spcPct val="80000"/>
              </a:lnSpc>
              <a:buFont typeface="Wingdings" charset="2"/>
              <a:buChar char="v"/>
              <a:defRPr/>
            </a:pPr>
            <a:r>
              <a:rPr lang="en-US" sz="1600" dirty="0">
                <a:solidFill>
                  <a:schemeClr val="tx1"/>
                </a:solidFill>
                <a:latin typeface="Copperplate"/>
                <a:cs typeface="Copperplate"/>
              </a:rPr>
              <a:t>physical and psychological stressors increase </a:t>
            </a:r>
            <a:r>
              <a:rPr lang="en-US" sz="1600" dirty="0" smtClean="0">
                <a:solidFill>
                  <a:schemeClr val="tx1"/>
                </a:solidFill>
                <a:latin typeface="Copperplate"/>
                <a:cs typeface="Copperplate"/>
              </a:rPr>
              <a:t>inflammation. Puerperal </a:t>
            </a:r>
            <a:r>
              <a:rPr lang="en-US" sz="1600" dirty="0">
                <a:solidFill>
                  <a:schemeClr val="tx1"/>
                </a:solidFill>
                <a:latin typeface="Copperplate"/>
                <a:cs typeface="Copperplate"/>
              </a:rPr>
              <a:t>women </a:t>
            </a:r>
            <a:r>
              <a:rPr lang="en-US" sz="1600" dirty="0" smtClean="0">
                <a:solidFill>
                  <a:schemeClr val="tx1"/>
                </a:solidFill>
                <a:latin typeface="Copperplate"/>
                <a:cs typeface="Copperplate"/>
              </a:rPr>
              <a:t>especially vulnerable because </a:t>
            </a:r>
            <a:r>
              <a:rPr lang="en-US" sz="1600" dirty="0" err="1" smtClean="0">
                <a:solidFill>
                  <a:schemeClr val="tx1"/>
                </a:solidFill>
                <a:latin typeface="Copperplate"/>
                <a:cs typeface="Copperplate"/>
              </a:rPr>
              <a:t>proinflammatory</a:t>
            </a:r>
            <a:r>
              <a:rPr lang="en-US" sz="1600" dirty="0" smtClean="0">
                <a:solidFill>
                  <a:schemeClr val="tx1"/>
                </a:solidFill>
                <a:latin typeface="Copperplate"/>
                <a:cs typeface="Copperplate"/>
              </a:rPr>
              <a:t> </a:t>
            </a:r>
            <a:r>
              <a:rPr lang="en-US" sz="1600" dirty="0">
                <a:solidFill>
                  <a:schemeClr val="tx1"/>
                </a:solidFill>
                <a:latin typeface="Copperplate"/>
                <a:cs typeface="Copperplate"/>
              </a:rPr>
              <a:t>cytokines significantly increase during the last </a:t>
            </a:r>
            <a:r>
              <a:rPr lang="en-US" sz="1600" dirty="0" smtClean="0">
                <a:solidFill>
                  <a:schemeClr val="tx1"/>
                </a:solidFill>
                <a:latin typeface="Copperplate"/>
                <a:cs typeface="Copperplate"/>
              </a:rPr>
              <a:t>trimester.  common </a:t>
            </a:r>
            <a:r>
              <a:rPr lang="en-US" sz="1600" dirty="0">
                <a:solidFill>
                  <a:schemeClr val="tx1"/>
                </a:solidFill>
                <a:latin typeface="Copperplate"/>
                <a:cs typeface="Copperplate"/>
              </a:rPr>
              <a:t>experiences of new </a:t>
            </a:r>
            <a:r>
              <a:rPr lang="en-US" sz="1600" dirty="0" smtClean="0">
                <a:solidFill>
                  <a:schemeClr val="tx1"/>
                </a:solidFill>
                <a:latin typeface="Copperplate"/>
                <a:cs typeface="Copperplate"/>
              </a:rPr>
              <a:t>motherhood:  sleep </a:t>
            </a:r>
            <a:r>
              <a:rPr lang="en-US" sz="1600" dirty="0">
                <a:solidFill>
                  <a:schemeClr val="tx1"/>
                </a:solidFill>
                <a:latin typeface="Copperplate"/>
                <a:cs typeface="Copperplate"/>
              </a:rPr>
              <a:t>disturbance, postpartum pain, and past or current psychological trauma, </a:t>
            </a:r>
            <a:r>
              <a:rPr lang="en-US" sz="1600" dirty="0" smtClean="0">
                <a:solidFill>
                  <a:schemeClr val="tx1"/>
                </a:solidFill>
                <a:latin typeface="Copperplate"/>
                <a:cs typeface="Copperplate"/>
              </a:rPr>
              <a:t>are stressors </a:t>
            </a:r>
            <a:r>
              <a:rPr lang="en-US" sz="1600" dirty="0">
                <a:solidFill>
                  <a:schemeClr val="tx1"/>
                </a:solidFill>
                <a:latin typeface="Copperplate"/>
                <a:cs typeface="Copperplate"/>
              </a:rPr>
              <a:t>that cause </a:t>
            </a:r>
            <a:r>
              <a:rPr lang="en-US" sz="1600" dirty="0" err="1">
                <a:solidFill>
                  <a:schemeClr val="tx1"/>
                </a:solidFill>
                <a:latin typeface="Copperplate"/>
                <a:cs typeface="Copperplate"/>
              </a:rPr>
              <a:t>proinflammatory</a:t>
            </a:r>
            <a:r>
              <a:rPr lang="en-US" sz="1600" dirty="0">
                <a:solidFill>
                  <a:schemeClr val="tx1"/>
                </a:solidFill>
                <a:latin typeface="Copperplate"/>
                <a:cs typeface="Copperplate"/>
              </a:rPr>
              <a:t> cytokine levels to </a:t>
            </a:r>
            <a:r>
              <a:rPr lang="en-US" sz="1600" dirty="0" smtClean="0">
                <a:solidFill>
                  <a:schemeClr val="tx1"/>
                </a:solidFill>
                <a:latin typeface="Copperplate"/>
                <a:cs typeface="Copperplate"/>
              </a:rPr>
              <a:t>rise (Kendall-Tackett, 2007). </a:t>
            </a:r>
            <a:endParaRPr lang="en-US" sz="1600" dirty="0" smtClean="0">
              <a:solidFill>
                <a:schemeClr val="tx1"/>
              </a:solidFill>
              <a:latin typeface="Copperplate"/>
              <a:ea typeface="ＭＳ Ｐゴシック" charset="0"/>
              <a:cs typeface="Copperplate"/>
            </a:endParaRPr>
          </a:p>
          <a:p>
            <a:pPr algn="l" eaLnBrk="1" hangingPunct="1">
              <a:lnSpc>
                <a:spcPct val="80000"/>
              </a:lnSpc>
              <a:defRPr/>
            </a:pPr>
            <a:endParaRPr lang="en-US" sz="2600" dirty="0" smtClean="0">
              <a:solidFill>
                <a:schemeClr val="tx1"/>
              </a:solidFill>
              <a:latin typeface="Copperplate"/>
              <a:ea typeface="ＭＳ Ｐゴシック" charset="0"/>
              <a:cs typeface="Copperplate"/>
            </a:endParaRPr>
          </a:p>
          <a:p>
            <a:pPr algn="l" eaLnBrk="1" hangingPunct="1">
              <a:lnSpc>
                <a:spcPct val="80000"/>
              </a:lnSpc>
              <a:defRPr/>
            </a:pPr>
            <a:endParaRPr lang="en-US" sz="1600" dirty="0">
              <a:solidFill>
                <a:schemeClr val="tx1"/>
              </a:solidFill>
              <a:latin typeface="Copperplate"/>
              <a:ea typeface="ＭＳ Ｐゴシック" charset="0"/>
              <a:cs typeface="Copperplate"/>
            </a:endParaRPr>
          </a:p>
          <a:p>
            <a:pPr algn="l" eaLnBrk="1" hangingPunct="1">
              <a:lnSpc>
                <a:spcPct val="80000"/>
              </a:lnSpc>
              <a:defRPr/>
            </a:pPr>
            <a:endParaRPr lang="en-US" sz="1600" b="1" i="1" u="sng" dirty="0">
              <a:solidFill>
                <a:schemeClr val="tx1"/>
              </a:solidFill>
              <a:latin typeface="Optima" charset="0"/>
              <a:ea typeface="ＭＳ Ｐゴシック" charset="0"/>
              <a:cs typeface="Optim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u="sng" dirty="0" smtClean="0">
                <a:solidFill>
                  <a:srgbClr val="000000"/>
                </a:solidFill>
                <a:latin typeface="Copperplate"/>
                <a:ea typeface="ＭＳ Ｐゴシック" charset="0"/>
                <a:cs typeface="Copperplate"/>
              </a:rPr>
              <a:t>Psychology of the Perinatal Period</a:t>
            </a:r>
            <a:endParaRPr lang="en-US" sz="2800" dirty="0"/>
          </a:p>
        </p:txBody>
      </p:sp>
      <p:sp>
        <p:nvSpPr>
          <p:cNvPr id="3" name="Content Placeholder 2"/>
          <p:cNvSpPr>
            <a:spLocks noGrp="1"/>
          </p:cNvSpPr>
          <p:nvPr>
            <p:ph idx="1"/>
          </p:nvPr>
        </p:nvSpPr>
        <p:spPr/>
        <p:txBody>
          <a:bodyPr/>
          <a:lstStyle/>
          <a:p>
            <a:pPr marL="285750" indent="-285750" eaLnBrk="1" hangingPunct="1">
              <a:lnSpc>
                <a:spcPct val="80000"/>
              </a:lnSpc>
              <a:buFont typeface="Wingdings" charset="2"/>
              <a:buChar char="v"/>
              <a:defRPr/>
            </a:pPr>
            <a:r>
              <a:rPr lang="en-US" sz="2000" dirty="0">
                <a:solidFill>
                  <a:srgbClr val="000000"/>
                </a:solidFill>
                <a:latin typeface="Copperplate"/>
                <a:ea typeface="ＭＳ Ｐゴシック" charset="0"/>
                <a:cs typeface="Copperplate"/>
              </a:rPr>
              <a:t>When a baby is born, a mother is born:  Time of “Maternal Rebirth” (Stern, 1988</a:t>
            </a:r>
            <a:r>
              <a:rPr lang="en-US" sz="2000" dirty="0" smtClean="0">
                <a:solidFill>
                  <a:srgbClr val="000000"/>
                </a:solidFill>
                <a:latin typeface="Copperplate"/>
                <a:ea typeface="ＭＳ Ｐゴシック" charset="0"/>
                <a:cs typeface="Copperplate"/>
              </a:rPr>
              <a:t>)</a:t>
            </a:r>
          </a:p>
          <a:p>
            <a:pPr marL="0" indent="0" eaLnBrk="1" hangingPunct="1">
              <a:lnSpc>
                <a:spcPct val="80000"/>
              </a:lnSpc>
              <a:buNone/>
              <a:defRPr/>
            </a:pPr>
            <a:endParaRPr lang="en-US" sz="2000" dirty="0">
              <a:solidFill>
                <a:srgbClr val="000000"/>
              </a:solidFill>
              <a:latin typeface="Copperplate"/>
              <a:ea typeface="ＭＳ Ｐゴシック" charset="0"/>
              <a:cs typeface="Copperplate"/>
            </a:endParaRPr>
          </a:p>
          <a:p>
            <a:pPr lvl="1">
              <a:lnSpc>
                <a:spcPct val="80000"/>
              </a:lnSpc>
              <a:buFont typeface="Wingdings" charset="2"/>
              <a:buChar char="v"/>
              <a:defRPr/>
            </a:pPr>
            <a:r>
              <a:rPr lang="en-US" sz="2000" dirty="0">
                <a:latin typeface="Copperplate"/>
                <a:cs typeface="Copperplate"/>
              </a:rPr>
              <a:t>shifts in roles </a:t>
            </a:r>
          </a:p>
          <a:p>
            <a:pPr lvl="1">
              <a:lnSpc>
                <a:spcPct val="80000"/>
              </a:lnSpc>
              <a:buFont typeface="Wingdings" charset="2"/>
              <a:buChar char="v"/>
              <a:defRPr/>
            </a:pPr>
            <a:r>
              <a:rPr lang="en-US" sz="2000" dirty="0">
                <a:latin typeface="Copperplate"/>
                <a:cs typeface="Copperplate"/>
              </a:rPr>
              <a:t>encountering a different form of love </a:t>
            </a:r>
          </a:p>
          <a:p>
            <a:pPr lvl="1">
              <a:lnSpc>
                <a:spcPct val="80000"/>
              </a:lnSpc>
              <a:buFont typeface="Wingdings" charset="2"/>
              <a:buChar char="v"/>
              <a:defRPr/>
            </a:pPr>
            <a:r>
              <a:rPr lang="en-US" sz="2000" dirty="0">
                <a:latin typeface="Copperplate"/>
                <a:cs typeface="Copperplate"/>
              </a:rPr>
              <a:t>experiencing one’s partner in new ways </a:t>
            </a:r>
          </a:p>
          <a:p>
            <a:pPr lvl="1">
              <a:lnSpc>
                <a:spcPct val="80000"/>
              </a:lnSpc>
              <a:buFont typeface="Wingdings" charset="2"/>
              <a:buChar char="v"/>
              <a:defRPr/>
            </a:pPr>
            <a:r>
              <a:rPr lang="en-US" sz="2000" dirty="0" smtClean="0">
                <a:latin typeface="Copperplate"/>
                <a:cs typeface="Copperplate"/>
              </a:rPr>
              <a:t>heightened </a:t>
            </a:r>
            <a:r>
              <a:rPr lang="en-US" sz="2000" dirty="0">
                <a:latin typeface="Copperplate"/>
                <a:cs typeface="Copperplate"/>
              </a:rPr>
              <a:t>awareness of, and change in, gender roles </a:t>
            </a:r>
          </a:p>
          <a:p>
            <a:pPr lvl="1">
              <a:lnSpc>
                <a:spcPct val="80000"/>
              </a:lnSpc>
              <a:buFont typeface="Wingdings" charset="2"/>
              <a:buChar char="v"/>
              <a:defRPr/>
            </a:pPr>
            <a:r>
              <a:rPr lang="en-US" sz="2000" dirty="0">
                <a:latin typeface="Copperplate"/>
                <a:cs typeface="Copperplate"/>
              </a:rPr>
              <a:t>developing a new identity </a:t>
            </a:r>
          </a:p>
          <a:p>
            <a:pPr lvl="1">
              <a:lnSpc>
                <a:spcPct val="80000"/>
              </a:lnSpc>
              <a:buFont typeface="Wingdings" charset="2"/>
              <a:buChar char="v"/>
              <a:defRPr/>
            </a:pPr>
            <a:r>
              <a:rPr lang="en-US" sz="2000" dirty="0">
                <a:latin typeface="Copperplate"/>
                <a:cs typeface="Copperplate"/>
              </a:rPr>
              <a:t>reevaluating lifestyle, goals, and priorities </a:t>
            </a:r>
          </a:p>
          <a:p>
            <a:pPr lvl="1">
              <a:lnSpc>
                <a:spcPct val="80000"/>
              </a:lnSpc>
              <a:buFont typeface="Wingdings" charset="2"/>
              <a:buChar char="v"/>
              <a:defRPr/>
            </a:pPr>
            <a:r>
              <a:rPr lang="en-US" sz="2000" dirty="0">
                <a:latin typeface="Copperplate"/>
                <a:cs typeface="Copperplate"/>
              </a:rPr>
              <a:t>reconciling work-family demands </a:t>
            </a:r>
          </a:p>
          <a:p>
            <a:pPr lvl="1">
              <a:lnSpc>
                <a:spcPct val="80000"/>
              </a:lnSpc>
              <a:buFont typeface="Wingdings" charset="2"/>
              <a:buChar char="v"/>
              <a:defRPr/>
            </a:pPr>
            <a:r>
              <a:rPr lang="en-US" sz="2000" dirty="0">
                <a:latin typeface="Copperplate"/>
                <a:cs typeface="Copperplate"/>
              </a:rPr>
              <a:t>an awakening or reawakening of early childhood issues especially one’s relationship to her mother</a:t>
            </a:r>
            <a:endParaRPr lang="en-US" sz="2000" dirty="0">
              <a:latin typeface="Copperplate"/>
              <a:ea typeface="ＭＳ Ｐゴシック" charset="0"/>
              <a:cs typeface="Copperplate"/>
            </a:endParaRPr>
          </a:p>
          <a:p>
            <a:pPr marL="285750" indent="-285750" eaLnBrk="1" hangingPunct="1">
              <a:lnSpc>
                <a:spcPct val="80000"/>
              </a:lnSpc>
              <a:buFont typeface="Wingdings" charset="2"/>
              <a:buChar char="v"/>
              <a:defRPr/>
            </a:pPr>
            <a:endParaRPr lang="en-US" sz="2600" dirty="0">
              <a:latin typeface="Copperplate"/>
              <a:ea typeface="ＭＳ Ｐゴシック" charset="0"/>
              <a:cs typeface="Copperplate"/>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476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ubtitle 2"/>
          <p:cNvSpPr>
            <a:spLocks noGrp="1"/>
          </p:cNvSpPr>
          <p:nvPr>
            <p:ph type="subTitle" idx="1"/>
          </p:nvPr>
        </p:nvSpPr>
        <p:spPr>
          <a:xfrm>
            <a:off x="1044575" y="198438"/>
            <a:ext cx="8201025" cy="6238875"/>
          </a:xfrm>
        </p:spPr>
        <p:txBody>
          <a:bodyPr/>
          <a:lstStyle/>
          <a:p>
            <a:pPr algn="l" eaLnBrk="1" hangingPunct="1"/>
            <a:r>
              <a:rPr lang="en-US" sz="1800">
                <a:solidFill>
                  <a:srgbClr val="000000"/>
                </a:solidFill>
                <a:latin typeface="Courier New" charset="0"/>
                <a:ea typeface="ＭＳ Ｐゴシック" charset="0"/>
                <a:cs typeface="Courier New" charset="0"/>
              </a:rPr>
              <a:t>		</a:t>
            </a:r>
            <a:endParaRPr lang="en-US" sz="1800">
              <a:solidFill>
                <a:srgbClr val="000000"/>
              </a:solidFill>
              <a:latin typeface="Optima" charset="0"/>
              <a:ea typeface="ＭＳ Ｐゴシック" charset="0"/>
              <a:cs typeface="Optima" charset="0"/>
            </a:endParaRPr>
          </a:p>
        </p:txBody>
      </p:sp>
      <p:sp>
        <p:nvSpPr>
          <p:cNvPr id="32770" name="TextBox 3"/>
          <p:cNvSpPr txBox="1">
            <a:spLocks noChangeArrowheads="1"/>
          </p:cNvSpPr>
          <p:nvPr/>
        </p:nvSpPr>
        <p:spPr bwMode="auto">
          <a:xfrm>
            <a:off x="180975" y="198438"/>
            <a:ext cx="8669338"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pperplate" charset="0"/>
                <a:cs typeface="Copperplate" charset="0"/>
              </a:rPr>
              <a:t>         Developmental Considerations:  Transitioning to Motherhood</a:t>
            </a:r>
          </a:p>
        </p:txBody>
      </p:sp>
      <p:pic>
        <p:nvPicPr>
          <p:cNvPr id="32771"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2050" y="677863"/>
            <a:ext cx="4279900" cy="6083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Box 5"/>
          <p:cNvSpPr txBox="1"/>
          <p:nvPr/>
        </p:nvSpPr>
        <p:spPr>
          <a:xfrm>
            <a:off x="3170238" y="6067425"/>
            <a:ext cx="2921000" cy="369888"/>
          </a:xfrm>
          <a:prstGeom prst="rect">
            <a:avLst/>
          </a:prstGeom>
          <a:ln>
            <a:noFill/>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smtClean="0">
                <a:solidFill>
                  <a:srgbClr val="000000"/>
                </a:solidFill>
                <a:latin typeface="Calibri" charset="0"/>
              </a:rPr>
              <a:t>"What</a:t>
            </a:r>
            <a:r>
              <a:rPr lang="ja-JP" altLang="en-US" sz="1800" smtClean="0">
                <a:solidFill>
                  <a:srgbClr val="000000"/>
                </a:solidFill>
                <a:latin typeface="Calibri" charset="0"/>
              </a:rPr>
              <a:t>’</a:t>
            </a:r>
            <a:r>
              <a:rPr lang="en-US" sz="1800" smtClean="0">
                <a:solidFill>
                  <a:srgbClr val="000000"/>
                </a:solidFill>
                <a:latin typeface="Calibri" charset="0"/>
              </a:rPr>
              <a:t>ll I do with it now</a:t>
            </a:r>
            <a:r>
              <a:rPr lang="ja-JP" altLang="en-US" sz="1800" smtClean="0">
                <a:solidFill>
                  <a:srgbClr val="000000"/>
                </a:solidFill>
                <a:latin typeface="Calibri" charset="0"/>
              </a:rPr>
              <a:t>”</a:t>
            </a:r>
            <a:endParaRPr lang="en-US" sz="1800" smtClean="0">
              <a:solidFill>
                <a:srgbClr val="000000"/>
              </a:solidFill>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233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ubtitle 2"/>
          <p:cNvSpPr>
            <a:spLocks noGrp="1"/>
          </p:cNvSpPr>
          <p:nvPr>
            <p:ph type="subTitle" idx="1"/>
          </p:nvPr>
        </p:nvSpPr>
        <p:spPr>
          <a:xfrm>
            <a:off x="517525" y="0"/>
            <a:ext cx="8248650" cy="6546850"/>
          </a:xfrm>
        </p:spPr>
        <p:txBody>
          <a:bodyPr/>
          <a:lstStyle/>
          <a:p>
            <a:pPr algn="l" eaLnBrk="1" hangingPunct="1">
              <a:buFont typeface="Wingdings" charset="0"/>
              <a:buChar char="➢"/>
            </a:pPr>
            <a:r>
              <a:rPr lang="en-US" sz="1800">
                <a:solidFill>
                  <a:srgbClr val="000000"/>
                </a:solidFill>
                <a:latin typeface="Optima" charset="0"/>
                <a:ea typeface="ＭＳ Ｐゴシック" charset="0"/>
                <a:cs typeface="Optima" charset="0"/>
              </a:rPr>
              <a:t> Birth into motherhood is filled with </a:t>
            </a:r>
            <a:r>
              <a:rPr lang="en-US" sz="1800" b="1">
                <a:solidFill>
                  <a:srgbClr val="000000"/>
                </a:solidFill>
                <a:latin typeface="Optima" charset="0"/>
                <a:ea typeface="ＭＳ Ｐゴシック" charset="0"/>
                <a:cs typeface="Optima" charset="0"/>
              </a:rPr>
              <a:t>personal evaluation </a:t>
            </a:r>
            <a:r>
              <a:rPr lang="en-US" sz="1800">
                <a:solidFill>
                  <a:srgbClr val="000000"/>
                </a:solidFill>
                <a:latin typeface="Optima" charset="0"/>
                <a:ea typeface="ＭＳ Ｐゴシック" charset="0"/>
                <a:cs typeface="Optima" charset="0"/>
              </a:rPr>
              <a:t>and powerful </a:t>
            </a:r>
            <a:r>
              <a:rPr lang="en-US" sz="1800" b="1">
                <a:solidFill>
                  <a:srgbClr val="000000"/>
                </a:solidFill>
                <a:latin typeface="Optima" charset="0"/>
                <a:ea typeface="ＭＳ Ｐゴシック" charset="0"/>
                <a:cs typeface="Optima" charset="0"/>
              </a:rPr>
              <a:t>myths, images </a:t>
            </a:r>
            <a:r>
              <a:rPr lang="en-US" sz="1800">
                <a:solidFill>
                  <a:srgbClr val="000000"/>
                </a:solidFill>
                <a:latin typeface="Optima" charset="0"/>
                <a:ea typeface="ＭＳ Ｐゴシック" charset="0"/>
                <a:cs typeface="Optima" charset="0"/>
              </a:rPr>
              <a:t>and</a:t>
            </a:r>
            <a:r>
              <a:rPr lang="en-US" sz="1800" b="1">
                <a:solidFill>
                  <a:srgbClr val="000000"/>
                </a:solidFill>
                <a:latin typeface="Optima" charset="0"/>
                <a:ea typeface="ＭＳ Ｐゴシック" charset="0"/>
                <a:cs typeface="Optima" charset="0"/>
              </a:rPr>
              <a:t> expectations</a:t>
            </a:r>
            <a:r>
              <a:rPr lang="en-US" sz="1800">
                <a:solidFill>
                  <a:srgbClr val="000000"/>
                </a:solidFill>
                <a:latin typeface="Optima" charset="0"/>
                <a:ea typeface="ＭＳ Ｐゴシック" charset="0"/>
                <a:cs typeface="Optima" charset="0"/>
              </a:rPr>
              <a:t>, that are often sanctioned by</a:t>
            </a:r>
            <a:r>
              <a:rPr lang="en-US" sz="1800" b="1">
                <a:solidFill>
                  <a:srgbClr val="000000"/>
                </a:solidFill>
                <a:latin typeface="Optima" charset="0"/>
                <a:ea typeface="ＭＳ Ｐゴシック" charset="0"/>
                <a:cs typeface="Optima" charset="0"/>
              </a:rPr>
              <a:t> cultural assumptions </a:t>
            </a:r>
            <a:r>
              <a:rPr lang="en-US" sz="1800">
                <a:solidFill>
                  <a:srgbClr val="000000"/>
                </a:solidFill>
                <a:latin typeface="Optima" charset="0"/>
                <a:ea typeface="ＭＳ Ｐゴシック" charset="0"/>
                <a:cs typeface="Optima" charset="0"/>
              </a:rPr>
              <a:t>about motherhood and </a:t>
            </a:r>
            <a:r>
              <a:rPr lang="ja-JP" altLang="en-US" sz="1800">
                <a:solidFill>
                  <a:srgbClr val="000000"/>
                </a:solidFill>
                <a:latin typeface="Optima" charset="0"/>
                <a:ea typeface="ＭＳ Ｐゴシック" charset="0"/>
                <a:cs typeface="Optima" charset="0"/>
              </a:rPr>
              <a:t>“</a:t>
            </a:r>
            <a:r>
              <a:rPr lang="en-US" altLang="ja-JP" sz="1800" b="1">
                <a:solidFill>
                  <a:srgbClr val="000000"/>
                </a:solidFill>
                <a:latin typeface="Optima" charset="0"/>
                <a:ea typeface="ＭＳ Ｐゴシック" charset="0"/>
                <a:cs typeface="Optima" charset="0"/>
              </a:rPr>
              <a:t>good mothers:</a:t>
            </a:r>
            <a:r>
              <a:rPr lang="ja-JP" altLang="en-US" sz="1800">
                <a:solidFill>
                  <a:srgbClr val="000000"/>
                </a:solidFill>
                <a:latin typeface="Optima" charset="0"/>
                <a:ea typeface="ＭＳ Ｐゴシック" charset="0"/>
                <a:cs typeface="Optima" charset="0"/>
              </a:rPr>
              <a:t>”</a:t>
            </a:r>
            <a:endParaRPr lang="en-US" altLang="ja-JP" sz="1800">
              <a:solidFill>
                <a:srgbClr val="000000"/>
              </a:solidFill>
              <a:latin typeface="Optima" charset="0"/>
              <a:ea typeface="ＭＳ Ｐゴシック" charset="0"/>
              <a:cs typeface="Optima" charset="0"/>
            </a:endParaRPr>
          </a:p>
          <a:p>
            <a:pPr algn="l" eaLnBrk="1" hangingPunct="1"/>
            <a:endParaRPr lang="en-US" sz="1800">
              <a:solidFill>
                <a:srgbClr val="000000"/>
              </a:solidFill>
              <a:latin typeface="Optima" charset="0"/>
              <a:ea typeface="ＭＳ Ｐゴシック" charset="0"/>
              <a:cs typeface="Optima" charset="0"/>
            </a:endParaRPr>
          </a:p>
          <a:p>
            <a:pPr algn="l" eaLnBrk="1" hangingPunct="1"/>
            <a:endParaRPr lang="en-US" sz="1800">
              <a:solidFill>
                <a:srgbClr val="000000"/>
              </a:solidFill>
              <a:latin typeface="Optima" charset="0"/>
              <a:ea typeface="ＭＳ Ｐゴシック" charset="0"/>
              <a:cs typeface="Optima" charset="0"/>
            </a:endParaRPr>
          </a:p>
        </p:txBody>
      </p:sp>
      <p:pic>
        <p:nvPicPr>
          <p:cNvPr id="38914"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7238" y="2949575"/>
            <a:ext cx="2689225" cy="3790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6150" y="3424238"/>
            <a:ext cx="2025650" cy="2640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6"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909763"/>
            <a:ext cx="1933575" cy="2035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7" name="Picture 7"/>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1800" y="1909763"/>
            <a:ext cx="2362200" cy="3028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8" name="Picture 7"/>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95613" y="1909763"/>
            <a:ext cx="1760537" cy="2332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418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ubtitle 2"/>
          <p:cNvSpPr>
            <a:spLocks noGrp="1"/>
          </p:cNvSpPr>
          <p:nvPr>
            <p:ph type="subTitle" idx="1"/>
          </p:nvPr>
        </p:nvSpPr>
        <p:spPr>
          <a:xfrm>
            <a:off x="565150" y="0"/>
            <a:ext cx="8201025" cy="6858000"/>
          </a:xfrm>
        </p:spPr>
        <p:txBody>
          <a:bodyPr/>
          <a:lstStyle/>
          <a:p>
            <a:pPr algn="l" eaLnBrk="1" hangingPunct="1"/>
            <a:r>
              <a:rPr lang="en-US" sz="1800" b="1">
                <a:solidFill>
                  <a:srgbClr val="000000"/>
                </a:solidFill>
                <a:latin typeface="Copperplate" charset="0"/>
                <a:ea typeface="ＭＳ Ｐゴシック" charset="0"/>
                <a:cs typeface="Copperplate" charset="0"/>
              </a:rPr>
              <a:t>TRANSITIONING TO MOTHERHOOD</a:t>
            </a:r>
            <a:r>
              <a:rPr lang="en-US" sz="1800">
                <a:solidFill>
                  <a:srgbClr val="000000"/>
                </a:solidFill>
                <a:latin typeface="Optima" charset="0"/>
                <a:ea typeface="ＭＳ Ｐゴシック" charset="0"/>
                <a:cs typeface="Optima" charset="0"/>
              </a:rPr>
              <a:t>:</a:t>
            </a:r>
          </a:p>
          <a:p>
            <a:pPr algn="l" eaLnBrk="1" hangingPunct="1"/>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The mother having been a child and having introjected the memory traces of being… cared for…relives with her infant the pleasures and pains of infancy…Parents meet.. not only the projections of their own conflicts incorporated in the child, but also the promise of their hopes and ambitions.</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(Benedek, 1959)</a:t>
            </a:r>
          </a:p>
          <a:p>
            <a:pPr algn="l" eaLnBrk="1" hangingPunct="1"/>
            <a:endParaRPr lang="en-US" sz="1800">
              <a:solidFill>
                <a:srgbClr val="000000"/>
              </a:solidFill>
              <a:latin typeface="Optima" charset="0"/>
              <a:ea typeface="ＭＳ Ｐゴシック" charset="0"/>
              <a:cs typeface="Optima" charset="0"/>
            </a:endParaRPr>
          </a:p>
          <a:p>
            <a:pPr algn="l" eaLnBrk="1" hangingPunct="1"/>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Motherhood is earned first through an intense physical and psychic rite of passage—pregnancy and childbirth—then through learning to nurture, which does not come by instinct.</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(Rich, 1995)</a:t>
            </a:r>
          </a:p>
          <a:p>
            <a:pPr algn="l" eaLnBrk="1" hangingPunct="1"/>
            <a:endParaRPr lang="en-US" sz="1800" b="1">
              <a:solidFill>
                <a:srgbClr val="000000"/>
              </a:solidFill>
              <a:latin typeface="Optima" charset="0"/>
              <a:ea typeface="ＭＳ Ｐゴシック" charset="0"/>
              <a:cs typeface="Optima" charset="0"/>
            </a:endParaRPr>
          </a:p>
          <a:p>
            <a:pPr algn="l" eaLnBrk="1" hangingPunct="1"/>
            <a:r>
              <a:rPr lang="en-US" sz="1800" b="1">
                <a:solidFill>
                  <a:srgbClr val="000000"/>
                </a:solidFill>
                <a:latin typeface="Optima" charset="0"/>
                <a:ea typeface="ＭＳ Ｐゴシック" charset="0"/>
                <a:cs typeface="Optima" charset="0"/>
              </a:rPr>
              <a:t>Motherhood is characterized by paradox, contradictions, and opposites </a:t>
            </a:r>
            <a:r>
              <a:rPr lang="en-US" sz="1800">
                <a:solidFill>
                  <a:srgbClr val="000000"/>
                </a:solidFill>
                <a:latin typeface="Optima" charset="0"/>
                <a:ea typeface="ＭＳ Ｐゴシック" charset="0"/>
                <a:cs typeface="Optima" charset="0"/>
              </a:rPr>
              <a:t>(deMarneffe, 2004; Maushart, 1999; Raphael-Leff, 1993)</a:t>
            </a:r>
          </a:p>
          <a:p>
            <a:pPr algn="l" eaLnBrk="1" hangingPunct="1"/>
            <a:endParaRPr lang="en-US" sz="1800">
              <a:solidFill>
                <a:srgbClr val="000000"/>
              </a:solidFill>
              <a:latin typeface="Optima" charset="0"/>
              <a:ea typeface="ＭＳ Ｐゴシック" charset="0"/>
              <a:cs typeface="Optima" charset="0"/>
            </a:endParaRPr>
          </a:p>
          <a:p>
            <a:pPr algn="l" eaLnBrk="1" hangingPunct="1"/>
            <a:r>
              <a:rPr lang="en-US" sz="1800">
                <a:solidFill>
                  <a:srgbClr val="000000"/>
                </a:solidFill>
                <a:latin typeface="Optima" charset="0"/>
                <a:ea typeface="ＭＳ Ｐゴシック" charset="0"/>
                <a:cs typeface="Optima"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Wingdings" charset="0"/>
              </a:rPr>
              <a:t>Mothers feel love and hatred towards their children</a:t>
            </a:r>
          </a:p>
          <a:p>
            <a:pPr algn="l" eaLnBrk="1" hangingPunct="1"/>
            <a:r>
              <a:rPr lang="en-US" sz="1800">
                <a:solidFill>
                  <a:srgbClr val="000000"/>
                </a:solidFill>
                <a:latin typeface="Optima" charset="0"/>
                <a:ea typeface="ＭＳ Ｐゴシック" charset="0"/>
                <a:cs typeface="Wingdings"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Wingdings" charset="0"/>
              </a:rPr>
              <a:t>Motherhood is marked with profound gains and losses.</a:t>
            </a:r>
          </a:p>
          <a:p>
            <a:pPr algn="l" eaLnBrk="1" hangingPunct="1"/>
            <a:r>
              <a:rPr lang="en-US" sz="1800">
                <a:solidFill>
                  <a:srgbClr val="000000"/>
                </a:solidFill>
                <a:latin typeface="Optima" charset="0"/>
                <a:ea typeface="ＭＳ Ｐゴシック" charset="0"/>
                <a:cs typeface="Wingdings"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Wingdings" charset="0"/>
              </a:rPr>
              <a:t>Motherhood is revered and devalued.</a:t>
            </a:r>
          </a:p>
          <a:p>
            <a:pPr algn="l" eaLnBrk="1" hangingPunct="1"/>
            <a:r>
              <a:rPr lang="en-US" sz="1800">
                <a:solidFill>
                  <a:srgbClr val="000000"/>
                </a:solidFill>
                <a:latin typeface="Optima" charset="0"/>
                <a:ea typeface="ＭＳ Ｐゴシック" charset="0"/>
                <a:cs typeface="Wingdings"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Wingdings" charset="0"/>
              </a:rPr>
              <a:t>Mothers are powerful and powerless.</a:t>
            </a:r>
          </a:p>
          <a:p>
            <a:pPr algn="l" eaLnBrk="1" hangingPunct="1"/>
            <a:r>
              <a:rPr lang="en-US" sz="1800">
                <a:solidFill>
                  <a:srgbClr val="000000"/>
                </a:solidFill>
                <a:latin typeface="Optima" charset="0"/>
                <a:ea typeface="ＭＳ Ｐゴシック" charset="0"/>
                <a:cs typeface="Wingdings"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Wingdings" charset="0"/>
              </a:rPr>
              <a:t>Motherhood is instinctive and natural yet profoundly difficult and complex.</a:t>
            </a:r>
          </a:p>
          <a:p>
            <a:pPr algn="l" eaLnBrk="1" hangingPunct="1"/>
            <a:r>
              <a:rPr lang="en-US" sz="1800">
                <a:solidFill>
                  <a:srgbClr val="000000"/>
                </a:solidFill>
                <a:latin typeface="Optima" charset="0"/>
                <a:ea typeface="ＭＳ Ｐゴシック" charset="0"/>
                <a:cs typeface="Wingdings"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Optima" charset="0"/>
              </a:rPr>
              <a:t>Mothers can have innate capacities for nurturing and yet sustained 			nurturance over time is learned.</a:t>
            </a:r>
          </a:p>
          <a:p>
            <a:pPr algn="l" eaLnBrk="1" hangingPunct="1"/>
            <a:r>
              <a:rPr lang="en-US" sz="1800">
                <a:solidFill>
                  <a:srgbClr val="000000"/>
                </a:solidFill>
                <a:latin typeface="Optima" charset="0"/>
                <a:ea typeface="ＭＳ Ｐゴシック" charset="0"/>
                <a:cs typeface="Optima" charset="0"/>
              </a:rPr>
              <a:t>	</a:t>
            </a:r>
            <a:r>
              <a:rPr lang="en-US" sz="1800">
                <a:solidFill>
                  <a:srgbClr val="000000"/>
                </a:solidFill>
                <a:latin typeface="Wingdings" charset="0"/>
                <a:ea typeface="ＭＳ Ｐゴシック" charset="0"/>
                <a:cs typeface="Wingdings" charset="0"/>
              </a:rPr>
              <a:t>	</a:t>
            </a:r>
            <a:r>
              <a:rPr lang="en-US" sz="1800">
                <a:solidFill>
                  <a:srgbClr val="000000"/>
                </a:solidFill>
                <a:latin typeface="Optima" charset="0"/>
                <a:ea typeface="ＭＳ Ｐゴシック" charset="0"/>
                <a:cs typeface="Optima" charset="0"/>
              </a:rPr>
              <a:t>Mothers may feel instantly connected with their child (or disconnected)     </a:t>
            </a:r>
          </a:p>
          <a:p>
            <a:pPr algn="l" eaLnBrk="1" hangingPunct="1"/>
            <a:r>
              <a:rPr lang="en-US" sz="1800">
                <a:solidFill>
                  <a:srgbClr val="000000"/>
                </a:solidFill>
                <a:latin typeface="Optima" charset="0"/>
                <a:ea typeface="ＭＳ Ｐゴシック" charset="0"/>
                <a:cs typeface="Optima" charset="0"/>
              </a:rPr>
              <a:t>              yet genuine bonding and attachment is a long-term process.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20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ubtitle 2"/>
          <p:cNvSpPr>
            <a:spLocks noGrp="1"/>
          </p:cNvSpPr>
          <p:nvPr>
            <p:ph type="subTitle" idx="1"/>
          </p:nvPr>
        </p:nvSpPr>
        <p:spPr>
          <a:xfrm>
            <a:off x="273050" y="153988"/>
            <a:ext cx="8493125" cy="6704012"/>
          </a:xfrm>
        </p:spPr>
        <p:txBody>
          <a:bodyPr/>
          <a:lstStyle/>
          <a:p>
            <a:pPr algn="l" eaLnBrk="1" hangingPunct="1"/>
            <a:r>
              <a:rPr lang="en-US" sz="1800">
                <a:solidFill>
                  <a:srgbClr val="000000"/>
                </a:solidFill>
                <a:latin typeface="Optima" charset="0"/>
                <a:ea typeface="ＭＳ Ｐゴシック" charset="0"/>
                <a:cs typeface="Wingdings" charset="0"/>
              </a:rPr>
              <a:t>➢</a:t>
            </a:r>
            <a:r>
              <a:rPr lang="en-US" sz="1800">
                <a:solidFill>
                  <a:srgbClr val="000000"/>
                </a:solidFill>
                <a:latin typeface="Optima" charset="0"/>
                <a:ea typeface="ＭＳ Ｐゴシック" charset="0"/>
                <a:cs typeface="Optima" charset="0"/>
              </a:rPr>
              <a:t>Pregnancy and birth is often a time of </a:t>
            </a:r>
            <a:r>
              <a:rPr lang="en-US" sz="1800" b="1">
                <a:solidFill>
                  <a:srgbClr val="000000"/>
                </a:solidFill>
                <a:latin typeface="Optima" charset="0"/>
                <a:ea typeface="ＭＳ Ｐゴシック" charset="0"/>
                <a:cs typeface="Optima" charset="0"/>
              </a:rPr>
              <a:t>maternal rebirth.</a:t>
            </a:r>
            <a:r>
              <a:rPr lang="en-US" sz="1800">
                <a:solidFill>
                  <a:srgbClr val="000000"/>
                </a:solidFill>
                <a:latin typeface="Optima" charset="0"/>
                <a:ea typeface="ＭＳ Ｐゴシック" charset="0"/>
                <a:cs typeface="Optima" charset="0"/>
              </a:rPr>
              <a:t>  A vulnerable time, it triggers a process of self-reorganization and </a:t>
            </a:r>
            <a:r>
              <a:rPr lang="en-US" sz="1800" b="1">
                <a:solidFill>
                  <a:srgbClr val="000000"/>
                </a:solidFill>
                <a:latin typeface="Optima" charset="0"/>
                <a:ea typeface="ＭＳ Ｐゴシック" charset="0"/>
                <a:cs typeface="Optima" charset="0"/>
              </a:rPr>
              <a:t>personal evaluation</a:t>
            </a:r>
            <a:r>
              <a:rPr lang="en-US" sz="1800">
                <a:solidFill>
                  <a:srgbClr val="000000"/>
                </a:solidFill>
                <a:latin typeface="Optima" charset="0"/>
                <a:ea typeface="ＭＳ Ｐゴシック" charset="0"/>
                <a:cs typeface="Optima" charset="0"/>
              </a:rPr>
              <a:t>. (Stern, 2002).</a:t>
            </a:r>
            <a:endParaRPr lang="en-US" sz="1800" b="1">
              <a:solidFill>
                <a:srgbClr val="000000"/>
              </a:solidFill>
              <a:latin typeface="Optima" charset="0"/>
              <a:ea typeface="ＭＳ Ｐゴシック" charset="0"/>
              <a:cs typeface="Optima" charset="0"/>
            </a:endParaRPr>
          </a:p>
          <a:p>
            <a:pPr algn="l" eaLnBrk="1" hangingPunct="1"/>
            <a:endParaRPr lang="en-US" sz="1800" b="1">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mother meeting real mother</a:t>
            </a:r>
            <a:r>
              <a:rPr lang="en-US" sz="1800">
                <a:solidFill>
                  <a:srgbClr val="000000"/>
                </a:solidFill>
                <a:latin typeface="Optima" charset="0"/>
                <a:ea typeface="ＭＳ Ｐゴシック" charset="0"/>
                <a:cs typeface="Optima" charset="0"/>
              </a:rPr>
              <a:t>:  Will I be like my mother? Will I be better or worse than my mother/parents?  Will I replicate my childhood?</a:t>
            </a:r>
          </a:p>
          <a:p>
            <a:pPr algn="l" eaLnBrk="1" hangingPunct="1"/>
            <a:endParaRPr lang="en-US" sz="1800">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baby meeting real baby</a:t>
            </a:r>
            <a:r>
              <a:rPr lang="en-US" sz="1800">
                <a:solidFill>
                  <a:srgbClr val="000000"/>
                </a:solidFill>
                <a:latin typeface="Optima" charset="0"/>
                <a:ea typeface="ＭＳ Ｐゴシック" charset="0"/>
                <a:cs typeface="Optima" charset="0"/>
              </a:rPr>
              <a:t>: </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good</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or </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bad;</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divine or devil; flawless or deformed</a:t>
            </a:r>
          </a:p>
          <a:p>
            <a:pPr algn="l" eaLnBrk="1" hangingPunct="1"/>
            <a:endParaRPr lang="en-US" sz="1800">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birth meeting real birth</a:t>
            </a:r>
            <a:r>
              <a:rPr lang="en-US" sz="1800">
                <a:solidFill>
                  <a:srgbClr val="000000"/>
                </a:solidFill>
                <a:latin typeface="Optima" charset="0"/>
                <a:ea typeface="ＭＳ Ｐゴシック" charset="0"/>
                <a:cs typeface="Optima" charset="0"/>
              </a:rPr>
              <a:t>: perfectly as planned; </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perfectly</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natural or </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perfectly</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 medicated;  completely in control or completely out of control</a:t>
            </a:r>
          </a:p>
          <a:p>
            <a:pPr algn="l" eaLnBrk="1" hangingPunct="1"/>
            <a:endParaRPr lang="en-US" sz="1800">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baby</a:t>
            </a:r>
            <a:r>
              <a:rPr lang="ja-JP" altLang="en-US" sz="1800" b="1">
                <a:solidFill>
                  <a:srgbClr val="000000"/>
                </a:solidFill>
                <a:latin typeface="Optima" charset="0"/>
                <a:ea typeface="ＭＳ Ｐゴシック" charset="0"/>
                <a:cs typeface="Optima" charset="0"/>
              </a:rPr>
              <a:t>’</a:t>
            </a:r>
            <a:r>
              <a:rPr lang="en-US" altLang="ja-JP" sz="1800" b="1">
                <a:solidFill>
                  <a:srgbClr val="000000"/>
                </a:solidFill>
                <a:latin typeface="Optima" charset="0"/>
                <a:ea typeface="ＭＳ Ｐゴシック" charset="0"/>
                <a:cs typeface="Optima" charset="0"/>
              </a:rPr>
              <a:t>s effect on mother meeting real effect</a:t>
            </a:r>
            <a:r>
              <a:rPr lang="en-US" altLang="ja-JP" sz="1800">
                <a:solidFill>
                  <a:srgbClr val="000000"/>
                </a:solidFill>
                <a:latin typeface="Optima" charset="0"/>
                <a:ea typeface="ＭＳ Ｐゴシック" charset="0"/>
                <a:cs typeface="Optima" charset="0"/>
              </a:rPr>
              <a:t>: unconditional love; replacement baby; antidepressant; conciliator for family of origin; restoring and stimulating new relationship with mother; escaping the destiny of one</a:t>
            </a:r>
            <a:r>
              <a:rPr lang="ja-JP" altLang="en-US" sz="1800">
                <a:solidFill>
                  <a:srgbClr val="000000"/>
                </a:solidFill>
                <a:latin typeface="Optima" charset="0"/>
                <a:ea typeface="ＭＳ Ｐゴシック" charset="0"/>
                <a:cs typeface="Optima" charset="0"/>
              </a:rPr>
              <a:t>’</a:t>
            </a:r>
            <a:r>
              <a:rPr lang="en-US" altLang="ja-JP" sz="1800">
                <a:solidFill>
                  <a:srgbClr val="000000"/>
                </a:solidFill>
                <a:latin typeface="Optima" charset="0"/>
                <a:ea typeface="ＭＳ Ｐゴシック" charset="0"/>
                <a:cs typeface="Optima" charset="0"/>
              </a:rPr>
              <a:t>s past</a:t>
            </a:r>
          </a:p>
          <a:p>
            <a:pPr algn="l" eaLnBrk="1" hangingPunct="1"/>
            <a:endParaRPr lang="en-US" sz="1800">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baby</a:t>
            </a:r>
            <a:r>
              <a:rPr lang="ja-JP" altLang="en-US" sz="1800" b="1">
                <a:solidFill>
                  <a:srgbClr val="000000"/>
                </a:solidFill>
                <a:latin typeface="Optima" charset="0"/>
                <a:ea typeface="ＭＳ Ｐゴシック" charset="0"/>
                <a:cs typeface="Optima" charset="0"/>
              </a:rPr>
              <a:t>’</a:t>
            </a:r>
            <a:r>
              <a:rPr lang="en-US" altLang="ja-JP" sz="1800" b="1">
                <a:solidFill>
                  <a:srgbClr val="000000"/>
                </a:solidFill>
                <a:latin typeface="Optima" charset="0"/>
                <a:ea typeface="ＭＳ Ｐゴシック" charset="0"/>
                <a:cs typeface="Optima" charset="0"/>
              </a:rPr>
              <a:t>s effect on marriage meeting real effect</a:t>
            </a:r>
            <a:r>
              <a:rPr lang="en-US" altLang="ja-JP" sz="1800">
                <a:solidFill>
                  <a:srgbClr val="000000"/>
                </a:solidFill>
                <a:latin typeface="Optima" charset="0"/>
                <a:ea typeface="ＭＳ Ｐゴシック" charset="0"/>
                <a:cs typeface="Optima" charset="0"/>
              </a:rPr>
              <a:t>:  marital glue or marital threat</a:t>
            </a:r>
          </a:p>
          <a:p>
            <a:pPr algn="l" eaLnBrk="1" hangingPunct="1"/>
            <a:endParaRPr lang="en-US" sz="1800">
              <a:solidFill>
                <a:srgbClr val="000000"/>
              </a:solidFill>
              <a:latin typeface="Optima" charset="0"/>
              <a:ea typeface="ＭＳ Ｐゴシック" charset="0"/>
              <a:cs typeface="Optima" charset="0"/>
            </a:endParaRPr>
          </a:p>
          <a:p>
            <a:pPr algn="l" eaLnBrk="1" hangingPunct="1">
              <a:buFont typeface="Wingdings" charset="0"/>
              <a:buChar char="➢"/>
            </a:pPr>
            <a:r>
              <a:rPr lang="en-US" sz="1800" b="1">
                <a:solidFill>
                  <a:srgbClr val="000000"/>
                </a:solidFill>
                <a:latin typeface="Optima" charset="0"/>
                <a:ea typeface="ＭＳ Ｐゴシック" charset="0"/>
                <a:cs typeface="Optima" charset="0"/>
              </a:rPr>
              <a:t>Imagined family meeting real family</a:t>
            </a:r>
            <a:r>
              <a:rPr lang="en-US" sz="1800">
                <a:solidFill>
                  <a:srgbClr val="000000"/>
                </a:solidFill>
                <a:latin typeface="Optima" charset="0"/>
                <a:ea typeface="ＭＳ Ｐゴシック" charset="0"/>
                <a:cs typeface="Optima" charset="0"/>
              </a:rPr>
              <a:t>:  baby as carrier of flaws; baby as gift; role in family mythology; baby as agent for social/psychological mobility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1584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4095</TotalTime>
  <Words>3256</Words>
  <Application>Microsoft Macintosh PowerPoint</Application>
  <PresentationFormat>On-screen Show (4:3)</PresentationFormat>
  <Paragraphs>328</Paragraphs>
  <Slides>27</Slides>
  <Notes>6</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 the Perinatal Period: Problems and Possibilities  Mills Peninsula Hospital Department of Psychiatry Grand Rounds March 18, 2014 </vt:lpstr>
      <vt:lpstr>Acknowledgements</vt:lpstr>
      <vt:lpstr>Influences on the Perinatal Period:</vt:lpstr>
      <vt:lpstr>Slide 4</vt:lpstr>
      <vt:lpstr>Psychology of the Perinatal Period</vt:lpstr>
      <vt:lpstr>Slide 6</vt:lpstr>
      <vt:lpstr>Slide 7</vt:lpstr>
      <vt:lpstr>Slide 8</vt:lpstr>
      <vt:lpstr>Slide 9</vt:lpstr>
      <vt:lpstr>Slide 10</vt:lpstr>
      <vt:lpstr>Psychological Struggles in the  Perinatal Period</vt:lpstr>
      <vt:lpstr>Perinatal Struggles</vt:lpstr>
      <vt:lpstr>Slide 13</vt:lpstr>
      <vt:lpstr>Factors Associated with Perinatal Distress</vt:lpstr>
      <vt:lpstr>Factors Associated with Perinatal Distress</vt:lpstr>
      <vt:lpstr>Slide 16</vt:lpstr>
      <vt:lpstr>Slide 17</vt:lpstr>
      <vt:lpstr>PERINATAL ANXIETY, TRAUMA, &amp; POST-PARTUM POST TRAUMATIC STRESS SYMPTOMS/DISORDER (PTSS/PTSD): </vt:lpstr>
      <vt:lpstr>Perinatal Post-Traumatic Stress Disorder</vt:lpstr>
      <vt:lpstr>Perinatal Posttraumatic Stress Disorder  </vt:lpstr>
      <vt:lpstr>  Psychology of postpartum ptsd: </vt:lpstr>
      <vt:lpstr>Slide 22</vt:lpstr>
      <vt:lpstr>Slide 23</vt:lpstr>
      <vt:lpstr>Intervention and Treatment</vt:lpstr>
      <vt:lpstr>Intervention and Treatment</vt:lpstr>
      <vt:lpstr>Intervention and Treatment</vt:lpstr>
      <vt:lpstr>Slide 27</vt:lpstr>
    </vt:vector>
  </TitlesOfParts>
  <Company>Helen Marlo,Ph.D.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Marlo</dc:creator>
  <cp:lastModifiedBy>Hannah Yanow</cp:lastModifiedBy>
  <cp:revision>83</cp:revision>
  <cp:lastPrinted>2012-01-08T06:12:39Z</cp:lastPrinted>
  <dcterms:created xsi:type="dcterms:W3CDTF">2016-03-10T20:44:05Z</dcterms:created>
  <dcterms:modified xsi:type="dcterms:W3CDTF">2016-03-10T20:44:35Z</dcterms:modified>
</cp:coreProperties>
</file>