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9"/>
  </p:notesMasterIdLst>
  <p:sldIdLst>
    <p:sldId id="257" r:id="rId2"/>
    <p:sldId id="258" r:id="rId3"/>
    <p:sldId id="261" r:id="rId4"/>
    <p:sldId id="262" r:id="rId5"/>
    <p:sldId id="263" r:id="rId6"/>
    <p:sldId id="265" r:id="rId7"/>
    <p:sldId id="266" r:id="rId8"/>
    <p:sldId id="267" r:id="rId9"/>
    <p:sldId id="268" r:id="rId10"/>
    <p:sldId id="276"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p:cViewPr varScale="1">
        <p:scale>
          <a:sx n="106" d="100"/>
          <a:sy n="106" d="100"/>
        </p:scale>
        <p:origin x="-9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4F416-01C7-E24D-B76E-91AB0E8372C1}" type="datetimeFigureOut">
              <a:rPr lang="en-US" smtClean="0"/>
              <a:pPr/>
              <a:t>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E4B5C-9588-9048-9C51-EC3AE3BD3C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6484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2BE750-E491-7341-8BA8-875EAC2A6523}"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376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BE750-E491-7341-8BA8-875EAC2A6523}"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16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BE750-E491-7341-8BA8-875EAC2A6523}"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0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BE750-E491-7341-8BA8-875EAC2A6523}"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800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BE750-E491-7341-8BA8-875EAC2A6523}"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516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2BE750-E491-7341-8BA8-875EAC2A6523}" type="datetimeFigureOut">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048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BE750-E491-7341-8BA8-875EAC2A6523}" type="datetimeFigureOut">
              <a:rPr lang="en-US" smtClean="0"/>
              <a:pPr/>
              <a:t>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818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BE750-E491-7341-8BA8-875EAC2A6523}" type="datetimeFigureOut">
              <a:rPr lang="en-US" smtClean="0"/>
              <a:pPr/>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940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BE750-E491-7341-8BA8-875EAC2A6523}" type="datetimeFigureOut">
              <a:rPr lang="en-US" smtClean="0"/>
              <a:pPr/>
              <a:t>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04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BE750-E491-7341-8BA8-875EAC2A6523}" type="datetimeFigureOut">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154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BE750-E491-7341-8BA8-875EAC2A6523}" type="datetimeFigureOut">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0690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BE750-E491-7341-8BA8-875EAC2A6523}" type="datetimeFigureOut">
              <a:rPr lang="en-US" smtClean="0"/>
              <a:pPr/>
              <a:t>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EC784-9BC0-C84D-87F7-E9E2CE21C61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525018"/>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2290" y="3666328"/>
            <a:ext cx="8039256" cy="1846259"/>
          </a:xfrm>
        </p:spPr>
        <p:txBody>
          <a:bodyPr/>
          <a:lstStyle/>
          <a:p>
            <a:r>
              <a:rPr lang="en-US" sz="2800" b="1" i="1" dirty="0" smtClean="0">
                <a:solidFill>
                  <a:schemeClr val="accent5">
                    <a:lumMod val="50000"/>
                  </a:schemeClr>
                </a:solidFill>
              </a:rPr>
              <a:t>C.G. Jung Institute of San Francisco</a:t>
            </a:r>
          </a:p>
          <a:p>
            <a:r>
              <a:rPr lang="en-US" sz="2800" b="1" i="1" dirty="0" smtClean="0">
                <a:solidFill>
                  <a:schemeClr val="accent5">
                    <a:lumMod val="50000"/>
                  </a:schemeClr>
                </a:solidFill>
              </a:rPr>
              <a:t>January 31, 2016</a:t>
            </a:r>
          </a:p>
          <a:p>
            <a:r>
              <a:rPr lang="en-US" sz="2800" b="1" i="1" dirty="0" smtClean="0">
                <a:solidFill>
                  <a:schemeClr val="accent5">
                    <a:lumMod val="50000"/>
                  </a:schemeClr>
                </a:solidFill>
              </a:rPr>
              <a:t>Helen Marlo, Ph.D.</a:t>
            </a:r>
          </a:p>
          <a:p>
            <a:endParaRPr lang="en-US" dirty="0"/>
          </a:p>
        </p:txBody>
      </p:sp>
      <p:sp>
        <p:nvSpPr>
          <p:cNvPr id="2" name="Title 1"/>
          <p:cNvSpPr>
            <a:spLocks noGrp="1"/>
          </p:cNvSpPr>
          <p:nvPr>
            <p:ph type="ctrTitle"/>
          </p:nvPr>
        </p:nvSpPr>
        <p:spPr>
          <a:xfrm>
            <a:off x="379704" y="687861"/>
            <a:ext cx="8353495" cy="2113280"/>
          </a:xfrm>
        </p:spPr>
        <p:txBody>
          <a:bodyPr>
            <a:normAutofit/>
          </a:bodyPr>
          <a:lstStyle/>
          <a:p>
            <a:r>
              <a:rPr lang="en-US" b="1" dirty="0">
                <a:solidFill>
                  <a:schemeClr val="accent5">
                    <a:lumMod val="50000"/>
                  </a:schemeClr>
                </a:solidFill>
              </a:rPr>
              <a:t>Teaching Analytical Psychology:</a:t>
            </a:r>
            <a:br>
              <a:rPr lang="en-US" b="1" dirty="0">
                <a:solidFill>
                  <a:schemeClr val="accent5">
                    <a:lumMod val="50000"/>
                  </a:schemeClr>
                </a:solidFill>
              </a:rPr>
            </a:br>
            <a:r>
              <a:rPr lang="en-US" b="1" dirty="0">
                <a:solidFill>
                  <a:schemeClr val="accent5">
                    <a:lumMod val="50000"/>
                  </a:schemeClr>
                </a:solidFill>
              </a:rPr>
              <a:t>What Works, What Matters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593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005" y="1200460"/>
            <a:ext cx="8720238" cy="5555848"/>
          </a:xfrm>
        </p:spPr>
        <p:txBody>
          <a:bodyPr>
            <a:normAutofit fontScale="55000" lnSpcReduction="20000"/>
          </a:bodyPr>
          <a:lstStyle/>
          <a:p>
            <a:pPr marL="457200" lvl="1" indent="0">
              <a:buNone/>
            </a:pPr>
            <a:endParaRPr lang="en-US" sz="3300" dirty="0"/>
          </a:p>
          <a:p>
            <a:pPr lvl="1"/>
            <a:r>
              <a:rPr lang="en-US" sz="3800" dirty="0"/>
              <a:t>Reactionary stance (against significant object).  Part of the psyche is kept in the dark.  “I’ll never do that.</a:t>
            </a:r>
            <a:r>
              <a:rPr lang="en-US" sz="3800" dirty="0" smtClean="0"/>
              <a:t>”</a:t>
            </a:r>
          </a:p>
          <a:p>
            <a:pPr lvl="1"/>
            <a:endParaRPr lang="en-US" sz="3800" dirty="0"/>
          </a:p>
          <a:p>
            <a:pPr lvl="1"/>
            <a:r>
              <a:rPr lang="en-US" sz="3800" dirty="0"/>
              <a:t>An unspeakable trauma has occurred—the complex is the unconscious working out of the trauma</a:t>
            </a:r>
            <a:r>
              <a:rPr lang="en-US" sz="3800" dirty="0" smtClean="0"/>
              <a:t>.</a:t>
            </a:r>
          </a:p>
          <a:p>
            <a:pPr lvl="1"/>
            <a:endParaRPr lang="en-US" sz="3800" dirty="0"/>
          </a:p>
          <a:p>
            <a:pPr lvl="1"/>
            <a:r>
              <a:rPr lang="en-US" sz="3800" dirty="0"/>
              <a:t>Child’s </a:t>
            </a:r>
            <a:r>
              <a:rPr lang="en-US" sz="3800" dirty="0" smtClean="0"/>
              <a:t>ego gets overwhelmed and there is no </a:t>
            </a:r>
            <a:r>
              <a:rPr lang="en-US" sz="3800" dirty="0"/>
              <a:t>adult to translate the experience.  </a:t>
            </a:r>
            <a:endParaRPr lang="en-US" sz="3800" dirty="0" smtClean="0"/>
          </a:p>
          <a:p>
            <a:pPr marL="457200" lvl="1" indent="0">
              <a:buNone/>
            </a:pPr>
            <a:endParaRPr lang="en-US" sz="3800" dirty="0" smtClean="0"/>
          </a:p>
          <a:p>
            <a:pPr lvl="2"/>
            <a:r>
              <a:rPr lang="en-US" sz="3800" dirty="0" smtClean="0"/>
              <a:t>The </a:t>
            </a:r>
            <a:r>
              <a:rPr lang="en-US" sz="3800" dirty="0"/>
              <a:t>ego needs parent to mediate crisis but </a:t>
            </a:r>
            <a:r>
              <a:rPr lang="en-US" sz="3800" dirty="0" smtClean="0"/>
              <a:t>parent </a:t>
            </a:r>
            <a:r>
              <a:rPr lang="en-US" sz="3800" dirty="0"/>
              <a:t>can not and material falls into the unconscious.  </a:t>
            </a:r>
            <a:endParaRPr lang="en-US" sz="3800" dirty="0" smtClean="0"/>
          </a:p>
          <a:p>
            <a:pPr marL="914400" lvl="2" indent="0">
              <a:buNone/>
            </a:pPr>
            <a:endParaRPr lang="en-US" sz="3800" dirty="0"/>
          </a:p>
          <a:p>
            <a:pPr lvl="2"/>
            <a:r>
              <a:rPr lang="en-US" sz="3800" dirty="0" smtClean="0"/>
              <a:t>Child </a:t>
            </a:r>
            <a:r>
              <a:rPr lang="en-US" sz="3800" dirty="0"/>
              <a:t>is left to work on life problem by him/herself.  </a:t>
            </a:r>
            <a:endParaRPr lang="en-US" sz="3800" dirty="0" smtClean="0"/>
          </a:p>
          <a:p>
            <a:pPr marL="914400" lvl="2" indent="0">
              <a:buNone/>
            </a:pPr>
            <a:endParaRPr lang="en-US" sz="3800" dirty="0" smtClean="0"/>
          </a:p>
          <a:p>
            <a:pPr lvl="2"/>
            <a:r>
              <a:rPr lang="en-US" sz="3800" dirty="0" smtClean="0"/>
              <a:t>Event feels </a:t>
            </a:r>
            <a:r>
              <a:rPr lang="en-US" sz="3800" dirty="0"/>
              <a:t>unresolvable—becomes </a:t>
            </a:r>
            <a:r>
              <a:rPr lang="en-US" sz="3800" dirty="0" smtClean="0"/>
              <a:t>self </a:t>
            </a:r>
            <a:r>
              <a:rPr lang="en-US" sz="3800" dirty="0"/>
              <a:t>defining </a:t>
            </a:r>
            <a:r>
              <a:rPr lang="en-US" sz="3800" dirty="0" smtClean="0"/>
              <a:t>and not </a:t>
            </a:r>
            <a:r>
              <a:rPr lang="en-US" sz="3800" dirty="0"/>
              <a:t>worked </a:t>
            </a:r>
            <a:r>
              <a:rPr lang="en-US" sz="3800" dirty="0" smtClean="0"/>
              <a:t>through.  </a:t>
            </a:r>
            <a:r>
              <a:rPr lang="en-US" sz="3800" dirty="0"/>
              <a:t>M</a:t>
            </a:r>
            <a:r>
              <a:rPr lang="en-US" sz="3800" dirty="0" smtClean="0"/>
              <a:t>anifests </a:t>
            </a:r>
            <a:r>
              <a:rPr lang="en-US" sz="3800" dirty="0"/>
              <a:t>as a complex.</a:t>
            </a:r>
          </a:p>
          <a:p>
            <a:endParaRPr lang="en-US" sz="3300" dirty="0"/>
          </a:p>
        </p:txBody>
      </p:sp>
      <p:sp>
        <p:nvSpPr>
          <p:cNvPr id="3" name="Title 2"/>
          <p:cNvSpPr>
            <a:spLocks noGrp="1"/>
          </p:cNvSpPr>
          <p:nvPr>
            <p:ph type="title"/>
          </p:nvPr>
        </p:nvSpPr>
        <p:spPr>
          <a:xfrm>
            <a:off x="180005" y="274638"/>
            <a:ext cx="8720238" cy="1143000"/>
          </a:xfrm>
        </p:spPr>
        <p:txBody>
          <a:bodyPr>
            <a:normAutofit fontScale="90000"/>
          </a:bodyPr>
          <a:lstStyle/>
          <a:p>
            <a:r>
              <a:rPr lang="en-US" sz="4400" dirty="0"/>
              <a:t>How Complexes Get Set Up (Irvine, </a:t>
            </a:r>
            <a:r>
              <a:rPr lang="en-US" sz="4400" dirty="0" smtClean="0"/>
              <a:t>1999)</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7139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800" y="1392765"/>
            <a:ext cx="8359069" cy="5106803"/>
          </a:xfrm>
        </p:spPr>
        <p:txBody>
          <a:bodyPr>
            <a:normAutofit fontScale="40000" lnSpcReduction="20000"/>
          </a:bodyPr>
          <a:lstStyle/>
          <a:p>
            <a:pPr lvl="1"/>
            <a:r>
              <a:rPr lang="en-US" sz="6000" dirty="0" smtClean="0"/>
              <a:t>Coherence</a:t>
            </a:r>
            <a:r>
              <a:rPr lang="en-US" sz="6000" dirty="0"/>
              <a:t>—gathered around central </a:t>
            </a:r>
            <a:r>
              <a:rPr lang="en-US" sz="6000" dirty="0" smtClean="0"/>
              <a:t>theme</a:t>
            </a:r>
          </a:p>
          <a:p>
            <a:pPr lvl="1"/>
            <a:endParaRPr lang="en-US" sz="6000" dirty="0"/>
          </a:p>
          <a:p>
            <a:pPr lvl="1"/>
            <a:r>
              <a:rPr lang="en-US" sz="6000" dirty="0"/>
              <a:t>Autonomy—ego isn’t in charge—has life of its </a:t>
            </a:r>
            <a:r>
              <a:rPr lang="en-US" sz="6000" dirty="0" smtClean="0"/>
              <a:t>own</a:t>
            </a:r>
          </a:p>
          <a:p>
            <a:pPr lvl="1"/>
            <a:endParaRPr lang="en-US" sz="6000" dirty="0"/>
          </a:p>
          <a:p>
            <a:pPr lvl="1"/>
            <a:r>
              <a:rPr lang="en-US" sz="6000" dirty="0"/>
              <a:t>Affect—strong </a:t>
            </a:r>
            <a:r>
              <a:rPr lang="en-US" sz="6000" dirty="0" smtClean="0"/>
              <a:t>characteristic</a:t>
            </a:r>
          </a:p>
          <a:p>
            <a:pPr lvl="1"/>
            <a:endParaRPr lang="en-US" sz="6000" dirty="0"/>
          </a:p>
          <a:p>
            <a:pPr lvl="1"/>
            <a:r>
              <a:rPr lang="en-US" sz="6000" dirty="0"/>
              <a:t>Energy—Akin to snowball rolling down hill—they </a:t>
            </a:r>
            <a:r>
              <a:rPr lang="en-US" sz="6000" dirty="0" smtClean="0"/>
              <a:t>fatten</a:t>
            </a:r>
          </a:p>
          <a:p>
            <a:pPr lvl="1"/>
            <a:endParaRPr lang="en-US" sz="6000" dirty="0"/>
          </a:p>
          <a:p>
            <a:pPr lvl="1"/>
            <a:r>
              <a:rPr lang="en-US" sz="6000" dirty="0"/>
              <a:t>Personification—Seen in dreams, tone of voice, facial expressions, demeanor, posture, watching someone turn into a different person.  Internally:  experience of being possessed or taken </a:t>
            </a:r>
            <a:r>
              <a:rPr lang="en-US" sz="6000" dirty="0" smtClean="0"/>
              <a:t>over</a:t>
            </a:r>
          </a:p>
          <a:p>
            <a:pPr lvl="1"/>
            <a:endParaRPr lang="en-US" sz="6000" dirty="0" smtClean="0"/>
          </a:p>
          <a:p>
            <a:pPr lvl="1"/>
            <a:r>
              <a:rPr lang="en-US" sz="6000" dirty="0"/>
              <a:t>Touchy; </a:t>
            </a:r>
            <a:r>
              <a:rPr lang="en-US" sz="6000" dirty="0" smtClean="0"/>
              <a:t>reactive</a:t>
            </a:r>
            <a:r>
              <a:rPr lang="en-US" sz="6000" dirty="0"/>
              <a:t>—a little bit of the stimulus sets it off</a:t>
            </a:r>
          </a:p>
          <a:p>
            <a:pPr lvl="1"/>
            <a:endParaRPr lang="en-US" sz="6000" dirty="0" smtClean="0"/>
          </a:p>
          <a:p>
            <a:pPr lvl="1"/>
            <a:endParaRPr lang="en-US" sz="6000" dirty="0"/>
          </a:p>
          <a:p>
            <a:endParaRPr lang="en-US" sz="4900" dirty="0"/>
          </a:p>
        </p:txBody>
      </p:sp>
      <p:sp>
        <p:nvSpPr>
          <p:cNvPr id="3" name="Title 2"/>
          <p:cNvSpPr>
            <a:spLocks noGrp="1"/>
          </p:cNvSpPr>
          <p:nvPr>
            <p:ph type="title"/>
          </p:nvPr>
        </p:nvSpPr>
        <p:spPr>
          <a:xfrm>
            <a:off x="327730" y="152400"/>
            <a:ext cx="8359070" cy="1787740"/>
          </a:xfrm>
        </p:spPr>
        <p:txBody>
          <a:bodyPr>
            <a:normAutofit fontScale="90000"/>
          </a:bodyPr>
          <a:lstStyle/>
          <a:p>
            <a:pPr lvl="0"/>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endParaRPr lang="en-US" sz="4400" dirty="0" smtClean="0"/>
          </a:p>
        </p:txBody>
      </p:sp>
      <p:sp>
        <p:nvSpPr>
          <p:cNvPr id="6" name="TextBox 5"/>
          <p:cNvSpPr txBox="1"/>
          <p:nvPr/>
        </p:nvSpPr>
        <p:spPr>
          <a:xfrm>
            <a:off x="355042" y="69466"/>
            <a:ext cx="8193242" cy="1600438"/>
          </a:xfrm>
          <a:prstGeom prst="rect">
            <a:avLst/>
          </a:prstGeom>
          <a:noFill/>
        </p:spPr>
        <p:txBody>
          <a:bodyPr wrap="square" rtlCol="0">
            <a:spAutoFit/>
          </a:bodyPr>
          <a:lstStyle/>
          <a:p>
            <a:r>
              <a:rPr lang="en-US" sz="4000" dirty="0" smtClean="0"/>
              <a:t>Eleven Characteristics of Complexes (Irvine, 1999)</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8068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800" y="1338146"/>
            <a:ext cx="8643868" cy="5223302"/>
          </a:xfrm>
        </p:spPr>
        <p:txBody>
          <a:bodyPr>
            <a:normAutofit fontScale="25000" lnSpcReduction="20000"/>
          </a:bodyPr>
          <a:lstStyle/>
          <a:p>
            <a:pPr lvl="1"/>
            <a:endParaRPr lang="en-US" sz="8600" dirty="0"/>
          </a:p>
          <a:p>
            <a:pPr lvl="1"/>
            <a:r>
              <a:rPr lang="en-US" sz="8600" dirty="0"/>
              <a:t>Seeks Expression—</a:t>
            </a:r>
            <a:r>
              <a:rPr lang="en-US" sz="8600" dirty="0" smtClean="0"/>
              <a:t>In </a:t>
            </a:r>
            <a:r>
              <a:rPr lang="en-US" sz="8600" dirty="0"/>
              <a:t>the unconscious, wants to get </a:t>
            </a:r>
            <a:r>
              <a:rPr lang="en-US" sz="8600" dirty="0" smtClean="0"/>
              <a:t>out, do </a:t>
            </a:r>
            <a:r>
              <a:rPr lang="en-US" sz="8600" dirty="0"/>
              <a:t>its </a:t>
            </a:r>
            <a:r>
              <a:rPr lang="en-US" sz="8600" dirty="0" smtClean="0"/>
              <a:t>thing</a:t>
            </a:r>
          </a:p>
          <a:p>
            <a:pPr lvl="1"/>
            <a:endParaRPr lang="en-US" sz="8600" dirty="0"/>
          </a:p>
          <a:p>
            <a:pPr lvl="1"/>
            <a:r>
              <a:rPr lang="en-US" sz="8600" dirty="0"/>
              <a:t>Resists </a:t>
            </a:r>
            <a:r>
              <a:rPr lang="en-US" sz="8600" dirty="0" smtClean="0"/>
              <a:t>Change</a:t>
            </a:r>
          </a:p>
          <a:p>
            <a:pPr lvl="1"/>
            <a:endParaRPr lang="en-US" sz="8600" dirty="0"/>
          </a:p>
          <a:p>
            <a:pPr lvl="1"/>
            <a:r>
              <a:rPr lang="en-US" sz="8600" dirty="0"/>
              <a:t>Repetitive—(see Repetition Compulsion</a:t>
            </a:r>
            <a:r>
              <a:rPr lang="en-US" sz="8600" dirty="0" smtClean="0"/>
              <a:t>)</a:t>
            </a:r>
          </a:p>
          <a:p>
            <a:pPr lvl="1"/>
            <a:endParaRPr lang="en-US" sz="8600" dirty="0"/>
          </a:p>
          <a:p>
            <a:pPr lvl="1"/>
            <a:r>
              <a:rPr lang="en-US" sz="8600" dirty="0"/>
              <a:t>Inductive—Exerts a magnetic pull with the other catching the complementary pole (e.g. </a:t>
            </a:r>
            <a:r>
              <a:rPr lang="en-US" sz="8600" dirty="0" err="1"/>
              <a:t>Pt</a:t>
            </a:r>
            <a:r>
              <a:rPr lang="en-US" sz="8600" dirty="0"/>
              <a:t>:  abandonment complex; You:  rejecting); keeps making layers of history, projective </a:t>
            </a:r>
            <a:r>
              <a:rPr lang="en-US" sz="8600" dirty="0" smtClean="0"/>
              <a:t>identification</a:t>
            </a:r>
          </a:p>
          <a:p>
            <a:pPr lvl="1"/>
            <a:endParaRPr lang="en-US" sz="8600" dirty="0"/>
          </a:p>
          <a:p>
            <a:pPr lvl="1"/>
            <a:r>
              <a:rPr lang="en-US" sz="8600" dirty="0"/>
              <a:t>Absence of Empathy—Can’t be empathic to </a:t>
            </a:r>
            <a:r>
              <a:rPr lang="en-US" sz="8600" dirty="0" smtClean="0"/>
              <a:t>others—</a:t>
            </a:r>
            <a:r>
              <a:rPr lang="en-US" sz="8600" dirty="0"/>
              <a:t>absolute—only one way of seeing </a:t>
            </a:r>
            <a:r>
              <a:rPr lang="en-US" sz="8600" dirty="0" smtClean="0"/>
              <a:t>things.  </a:t>
            </a:r>
            <a:r>
              <a:rPr lang="en-US" sz="8600" dirty="0"/>
              <a:t>N</a:t>
            </a:r>
            <a:r>
              <a:rPr lang="en-US" sz="8600" dirty="0" smtClean="0"/>
              <a:t>o </a:t>
            </a:r>
            <a:r>
              <a:rPr lang="en-US" sz="8600" dirty="0"/>
              <a:t>interpreting other.</a:t>
            </a:r>
          </a:p>
          <a:p>
            <a:pPr marL="0" indent="0">
              <a:buNone/>
            </a:pPr>
            <a:r>
              <a:rPr lang="en-US" sz="8600" dirty="0"/>
              <a:t> </a:t>
            </a:r>
          </a:p>
          <a:p>
            <a:endParaRPr lang="en-US" sz="4900" dirty="0"/>
          </a:p>
        </p:txBody>
      </p:sp>
      <p:sp>
        <p:nvSpPr>
          <p:cNvPr id="3" name="Title 2"/>
          <p:cNvSpPr>
            <a:spLocks noGrp="1"/>
          </p:cNvSpPr>
          <p:nvPr>
            <p:ph type="title"/>
          </p:nvPr>
        </p:nvSpPr>
        <p:spPr>
          <a:xfrm>
            <a:off x="327730" y="152400"/>
            <a:ext cx="8359070" cy="1787740"/>
          </a:xfrm>
        </p:spPr>
        <p:txBody>
          <a:bodyPr>
            <a:normAutofit fontScale="90000"/>
          </a:bodyPr>
          <a:lstStyle/>
          <a:p>
            <a:pPr lvl="0"/>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endParaRPr lang="en-US" sz="4400" dirty="0" smtClean="0"/>
          </a:p>
        </p:txBody>
      </p:sp>
      <p:sp>
        <p:nvSpPr>
          <p:cNvPr id="6" name="TextBox 5"/>
          <p:cNvSpPr txBox="1"/>
          <p:nvPr/>
        </p:nvSpPr>
        <p:spPr>
          <a:xfrm>
            <a:off x="355042" y="69466"/>
            <a:ext cx="8193242" cy="1600438"/>
          </a:xfrm>
          <a:prstGeom prst="rect">
            <a:avLst/>
          </a:prstGeom>
          <a:noFill/>
        </p:spPr>
        <p:txBody>
          <a:bodyPr wrap="square" rtlCol="0">
            <a:spAutoFit/>
          </a:bodyPr>
          <a:lstStyle/>
          <a:p>
            <a:r>
              <a:rPr lang="en-US" sz="4000" dirty="0" smtClean="0"/>
              <a:t>Eleven Characteristics of Complexes (Irvine, 1999)</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3211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453" y="1524000"/>
            <a:ext cx="8427347" cy="4572000"/>
          </a:xfrm>
        </p:spPr>
        <p:txBody>
          <a:bodyPr>
            <a:normAutofit fontScale="85000" lnSpcReduction="10000"/>
          </a:bodyPr>
          <a:lstStyle/>
          <a:p>
            <a:pPr lvl="1"/>
            <a:r>
              <a:rPr lang="en-US" dirty="0"/>
              <a:t>How habitual is the complex? How aligned is it to the ego</a:t>
            </a:r>
            <a:r>
              <a:rPr lang="en-US" dirty="0" smtClean="0"/>
              <a:t>?</a:t>
            </a:r>
          </a:p>
          <a:p>
            <a:pPr marL="457200" lvl="1" indent="0">
              <a:buNone/>
            </a:pPr>
            <a:endParaRPr lang="en-US" dirty="0"/>
          </a:p>
          <a:p>
            <a:pPr lvl="2"/>
            <a:r>
              <a:rPr lang="en-US" sz="2800" dirty="0"/>
              <a:t>If the psyche is being held together by a complex, may be the best a person can </a:t>
            </a:r>
            <a:r>
              <a:rPr lang="en-US" sz="2800" dirty="0" smtClean="0"/>
              <a:t>do</a:t>
            </a:r>
          </a:p>
          <a:p>
            <a:pPr lvl="2"/>
            <a:endParaRPr lang="en-US" sz="2400" dirty="0"/>
          </a:p>
          <a:p>
            <a:pPr lvl="1"/>
            <a:r>
              <a:rPr lang="en-US" dirty="0"/>
              <a:t>Before working with complexes, watch and look at the health of ego </a:t>
            </a:r>
            <a:r>
              <a:rPr lang="en-US" dirty="0" smtClean="0"/>
              <a:t>first.</a:t>
            </a:r>
          </a:p>
          <a:p>
            <a:pPr lvl="1"/>
            <a:endParaRPr lang="en-US" b="1" i="1" dirty="0"/>
          </a:p>
          <a:p>
            <a:pPr lvl="1"/>
            <a:r>
              <a:rPr lang="en-US" dirty="0"/>
              <a:t>Will the ego be able to hear the interpretation or will the complex fatten</a:t>
            </a:r>
            <a:r>
              <a:rPr lang="en-US" dirty="0" smtClean="0"/>
              <a:t>?</a:t>
            </a:r>
          </a:p>
          <a:p>
            <a:pPr lvl="1"/>
            <a:endParaRPr lang="en-US" b="1" i="1" dirty="0"/>
          </a:p>
          <a:p>
            <a:pPr lvl="1"/>
            <a:r>
              <a:rPr lang="en-US" dirty="0"/>
              <a:t>When you are most certain you may be in a </a:t>
            </a:r>
            <a:r>
              <a:rPr lang="en-US" dirty="0" smtClean="0"/>
              <a:t>complex.</a:t>
            </a:r>
            <a:endParaRPr lang="en-US" dirty="0"/>
          </a:p>
        </p:txBody>
      </p:sp>
      <p:sp>
        <p:nvSpPr>
          <p:cNvPr id="3" name="Title 2"/>
          <p:cNvSpPr>
            <a:spLocks noGrp="1"/>
          </p:cNvSpPr>
          <p:nvPr>
            <p:ph type="title"/>
          </p:nvPr>
        </p:nvSpPr>
        <p:spPr/>
        <p:txBody>
          <a:bodyPr>
            <a:normAutofit fontScale="90000"/>
          </a:bodyPr>
          <a:lstStyle/>
          <a:p>
            <a:r>
              <a:rPr lang="en-US" dirty="0" smtClean="0"/>
              <a:t>Clinical Considerations (Irvine, 1999)</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909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991" y="1371600"/>
            <a:ext cx="8569022" cy="5127967"/>
          </a:xfrm>
        </p:spPr>
        <p:txBody>
          <a:bodyPr>
            <a:normAutofit fontScale="92500" lnSpcReduction="20000"/>
          </a:bodyPr>
          <a:lstStyle/>
          <a:p>
            <a:pPr lvl="1"/>
            <a:r>
              <a:rPr lang="en-US" dirty="0"/>
              <a:t>“Drink to the Dregs”—they recur and never resolve—part of </a:t>
            </a:r>
            <a:r>
              <a:rPr lang="en-US" dirty="0" smtClean="0"/>
              <a:t>human </a:t>
            </a:r>
            <a:r>
              <a:rPr lang="en-US" dirty="0"/>
              <a:t>condition or one’s fate/nature.  Irreducible layer in all of us.</a:t>
            </a:r>
          </a:p>
          <a:p>
            <a:pPr lvl="2"/>
            <a:r>
              <a:rPr lang="en-US" sz="2400" dirty="0"/>
              <a:t>Name it—acknowledge it</a:t>
            </a:r>
          </a:p>
          <a:p>
            <a:pPr lvl="2"/>
            <a:r>
              <a:rPr lang="en-US" sz="2400" dirty="0"/>
              <a:t>Get to know it as well as you </a:t>
            </a:r>
            <a:r>
              <a:rPr lang="en-US" sz="2400" dirty="0" smtClean="0"/>
              <a:t>can</a:t>
            </a:r>
          </a:p>
          <a:p>
            <a:pPr lvl="2"/>
            <a:endParaRPr lang="en-US" sz="2400" dirty="0"/>
          </a:p>
          <a:p>
            <a:pPr lvl="1"/>
            <a:r>
              <a:rPr lang="en-US" dirty="0"/>
              <a:t>Become conscious of it—reflect </a:t>
            </a:r>
            <a:r>
              <a:rPr lang="en-US" dirty="0" smtClean="0"/>
              <a:t>if </a:t>
            </a:r>
            <a:r>
              <a:rPr lang="en-US" dirty="0"/>
              <a:t>this is a recurrent situation and what </a:t>
            </a:r>
            <a:r>
              <a:rPr lang="en-US" dirty="0" smtClean="0"/>
              <a:t>your </a:t>
            </a:r>
            <a:r>
              <a:rPr lang="en-US" dirty="0"/>
              <a:t>part may be</a:t>
            </a:r>
          </a:p>
          <a:p>
            <a:pPr lvl="2"/>
            <a:r>
              <a:rPr lang="en-US" sz="2400" dirty="0"/>
              <a:t>Cultivate observing ego</a:t>
            </a:r>
          </a:p>
          <a:p>
            <a:pPr lvl="2"/>
            <a:r>
              <a:rPr lang="en-US" sz="2400" dirty="0"/>
              <a:t>Name it and </a:t>
            </a:r>
            <a:r>
              <a:rPr lang="en-US" sz="2400" dirty="0" smtClean="0"/>
              <a:t>your part</a:t>
            </a:r>
          </a:p>
          <a:p>
            <a:pPr lvl="2"/>
            <a:endParaRPr lang="en-US" sz="2400" dirty="0" smtClean="0"/>
          </a:p>
          <a:p>
            <a:pPr lvl="1"/>
            <a:r>
              <a:rPr lang="en-US" sz="2600" dirty="0"/>
              <a:t>Enlarge the ego—to accompany the value and complexity of the complex.  Don’t amputate it.  </a:t>
            </a:r>
          </a:p>
          <a:p>
            <a:pPr lvl="2"/>
            <a:r>
              <a:rPr lang="en-US" sz="2600" dirty="0"/>
              <a:t>Integrate value of disavowed pieces into ego—this drains energy from autonomous complex</a:t>
            </a:r>
          </a:p>
          <a:p>
            <a:pPr lvl="2"/>
            <a:endParaRPr lang="en-US" sz="2400" b="1" dirty="0"/>
          </a:p>
          <a:p>
            <a:endParaRPr lang="en-US" dirty="0"/>
          </a:p>
        </p:txBody>
      </p:sp>
      <p:sp>
        <p:nvSpPr>
          <p:cNvPr id="3" name="Title 2"/>
          <p:cNvSpPr>
            <a:spLocks noGrp="1"/>
          </p:cNvSpPr>
          <p:nvPr>
            <p:ph type="title"/>
          </p:nvPr>
        </p:nvSpPr>
        <p:spPr/>
        <p:txBody>
          <a:bodyPr>
            <a:normAutofit fontScale="90000"/>
          </a:bodyPr>
          <a:lstStyle/>
          <a:p>
            <a:r>
              <a:rPr lang="en-US" dirty="0" smtClean="0"/>
              <a:t>Working with Complexes (Irvine, 1999)</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2386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824" y="1010438"/>
            <a:ext cx="8701341" cy="5571700"/>
          </a:xfrm>
        </p:spPr>
        <p:txBody>
          <a:bodyPr>
            <a:noAutofit/>
          </a:bodyPr>
          <a:lstStyle/>
          <a:p>
            <a:pPr marL="777240" lvl="2" indent="0">
              <a:buNone/>
            </a:pPr>
            <a:endParaRPr lang="en-US" sz="2000" b="1" dirty="0"/>
          </a:p>
          <a:p>
            <a:pPr lvl="1"/>
            <a:r>
              <a:rPr lang="en-US" dirty="0"/>
              <a:t>R</a:t>
            </a:r>
            <a:r>
              <a:rPr lang="en-US" dirty="0" smtClean="0"/>
              <a:t>ole </a:t>
            </a:r>
            <a:r>
              <a:rPr lang="en-US" dirty="0"/>
              <a:t>of </a:t>
            </a:r>
            <a:r>
              <a:rPr lang="en-US" dirty="0" smtClean="0"/>
              <a:t>therapist:  Relating in the magnetic field with patient—Noteworthy </a:t>
            </a:r>
            <a:r>
              <a:rPr lang="en-US" dirty="0"/>
              <a:t>if therapist has that complex</a:t>
            </a:r>
            <a:r>
              <a:rPr lang="en-US" dirty="0" smtClean="0"/>
              <a:t>.</a:t>
            </a:r>
            <a:endParaRPr lang="en-US" dirty="0"/>
          </a:p>
          <a:p>
            <a:pPr lvl="2"/>
            <a:r>
              <a:rPr lang="en-US" sz="2400" dirty="0"/>
              <a:t>Recognize forces and claim them</a:t>
            </a:r>
          </a:p>
          <a:p>
            <a:pPr lvl="2"/>
            <a:r>
              <a:rPr lang="en-US" sz="2400" dirty="0"/>
              <a:t>Don’t get identified with them</a:t>
            </a:r>
          </a:p>
          <a:p>
            <a:pPr lvl="2"/>
            <a:r>
              <a:rPr lang="en-US" sz="2400" dirty="0"/>
              <a:t>Try not to retaliate</a:t>
            </a:r>
          </a:p>
          <a:p>
            <a:pPr lvl="2"/>
            <a:r>
              <a:rPr lang="en-US" sz="2400" dirty="0"/>
              <a:t>Try to stay midway between all the projections and in an integrated place</a:t>
            </a:r>
          </a:p>
          <a:p>
            <a:pPr lvl="2"/>
            <a:r>
              <a:rPr lang="en-US" sz="2400" dirty="0"/>
              <a:t>Have empathy, coming from own experience</a:t>
            </a:r>
          </a:p>
          <a:p>
            <a:pPr lvl="2"/>
            <a:r>
              <a:rPr lang="en-US" sz="2400" dirty="0"/>
              <a:t>Hold the opposites and try not to retaliate</a:t>
            </a:r>
          </a:p>
          <a:p>
            <a:pPr lvl="2"/>
            <a:r>
              <a:rPr lang="en-US" sz="2400" dirty="0"/>
              <a:t>Realize evacuative management of pain and try not to do this back to </a:t>
            </a:r>
            <a:r>
              <a:rPr lang="en-US" sz="2400" dirty="0" smtClean="0"/>
              <a:t>patient </a:t>
            </a:r>
            <a:r>
              <a:rPr lang="en-US" sz="2400" dirty="0"/>
              <a:t>(e.g. throw it up; </a:t>
            </a:r>
            <a:r>
              <a:rPr lang="en-US" sz="2400" dirty="0" smtClean="0"/>
              <a:t>spit </a:t>
            </a:r>
            <a:r>
              <a:rPr lang="en-US" sz="2400" dirty="0"/>
              <a:t>it out…)</a:t>
            </a:r>
          </a:p>
          <a:p>
            <a:pPr lvl="2"/>
            <a:r>
              <a:rPr lang="en-US" sz="2400" dirty="0"/>
              <a:t>Balance containment and interpretation</a:t>
            </a:r>
          </a:p>
          <a:p>
            <a:endParaRPr lang="en-US" sz="2000" dirty="0"/>
          </a:p>
        </p:txBody>
      </p:sp>
      <p:sp>
        <p:nvSpPr>
          <p:cNvPr id="3" name="Title 2"/>
          <p:cNvSpPr>
            <a:spLocks noGrp="1"/>
          </p:cNvSpPr>
          <p:nvPr>
            <p:ph type="title"/>
          </p:nvPr>
        </p:nvSpPr>
        <p:spPr>
          <a:xfrm>
            <a:off x="395495" y="152400"/>
            <a:ext cx="8229600" cy="858037"/>
          </a:xfrm>
        </p:spPr>
        <p:txBody>
          <a:bodyPr>
            <a:normAutofit fontScale="90000"/>
          </a:bodyPr>
          <a:lstStyle/>
          <a:p>
            <a:r>
              <a:rPr lang="en-US" dirty="0"/>
              <a:t>Working with Complexes (Irvine, 1999)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6617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727" y="1309593"/>
            <a:ext cx="8399073" cy="5248291"/>
          </a:xfrm>
        </p:spPr>
        <p:txBody>
          <a:bodyPr>
            <a:normAutofit lnSpcReduction="10000"/>
          </a:bodyPr>
          <a:lstStyle/>
          <a:p>
            <a:pPr lvl="1"/>
            <a:r>
              <a:rPr lang="en-US" dirty="0"/>
              <a:t>Manage places </a:t>
            </a:r>
            <a:r>
              <a:rPr lang="en-US" dirty="0" smtClean="0"/>
              <a:t>when </a:t>
            </a:r>
            <a:r>
              <a:rPr lang="en-US" dirty="0"/>
              <a:t>you are stuck with archetypal negative/positive transference</a:t>
            </a:r>
            <a:r>
              <a:rPr lang="en-US" dirty="0" smtClean="0"/>
              <a:t>.</a:t>
            </a:r>
          </a:p>
          <a:p>
            <a:pPr marL="457200" lvl="1" indent="0">
              <a:buNone/>
            </a:pPr>
            <a:endParaRPr lang="en-US" dirty="0"/>
          </a:p>
          <a:p>
            <a:pPr lvl="2"/>
            <a:r>
              <a:rPr lang="en-US" sz="2600" dirty="0"/>
              <a:t>Know and respect you are the object of an archetypal transference</a:t>
            </a:r>
          </a:p>
          <a:p>
            <a:pPr lvl="2"/>
            <a:r>
              <a:rPr lang="en-US" sz="2600" dirty="0"/>
              <a:t>Be willing to contain but not identify with the transference</a:t>
            </a:r>
          </a:p>
          <a:p>
            <a:pPr lvl="2"/>
            <a:r>
              <a:rPr lang="en-US" sz="2600" dirty="0"/>
              <a:t>Know the Self has been </a:t>
            </a:r>
            <a:r>
              <a:rPr lang="en-US" sz="2600" dirty="0" smtClean="0"/>
              <a:t>activated and you’re </a:t>
            </a:r>
            <a:r>
              <a:rPr lang="en-US" sz="2600" dirty="0"/>
              <a:t>the object of it—the patient’s ego can not hold something </a:t>
            </a:r>
            <a:r>
              <a:rPr lang="en-US" sz="2600" dirty="0" smtClean="0"/>
              <a:t>and </a:t>
            </a:r>
            <a:r>
              <a:rPr lang="en-US" sz="2600" dirty="0"/>
              <a:t>you must</a:t>
            </a:r>
          </a:p>
          <a:p>
            <a:pPr lvl="2"/>
            <a:r>
              <a:rPr lang="en-US" sz="2600" dirty="0"/>
              <a:t>Know you are holding something real and profound—something sacred in another</a:t>
            </a:r>
          </a:p>
          <a:p>
            <a:endParaRPr lang="en-US" dirty="0"/>
          </a:p>
        </p:txBody>
      </p:sp>
      <p:sp>
        <p:nvSpPr>
          <p:cNvPr id="3" name="Title 2"/>
          <p:cNvSpPr>
            <a:spLocks noGrp="1"/>
          </p:cNvSpPr>
          <p:nvPr>
            <p:ph type="title"/>
          </p:nvPr>
        </p:nvSpPr>
        <p:spPr/>
        <p:txBody>
          <a:bodyPr>
            <a:normAutofit fontScale="90000"/>
          </a:bodyPr>
          <a:lstStyle/>
          <a:p>
            <a:r>
              <a:rPr lang="en-US" dirty="0"/>
              <a:t>Working with Complexes (Irvine, </a:t>
            </a:r>
            <a:r>
              <a:rPr lang="en-US" dirty="0" smtClean="0"/>
              <a:t>1999)</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407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005" y="990072"/>
            <a:ext cx="8626798" cy="5136091"/>
          </a:xfrm>
        </p:spPr>
        <p:txBody>
          <a:bodyPr>
            <a:noAutofit/>
          </a:bodyPr>
          <a:lstStyle/>
          <a:p>
            <a:pPr lvl="1"/>
            <a:r>
              <a:rPr lang="en-US" sz="2400" dirty="0"/>
              <a:t>Get to the origin—Try to get down underneath the complex…sometimes the complex is more bearable than the trauma underneath it</a:t>
            </a:r>
            <a:r>
              <a:rPr lang="en-US" sz="2400" dirty="0" smtClean="0"/>
              <a:t>.</a:t>
            </a:r>
            <a:endParaRPr lang="en-US" sz="2400" dirty="0"/>
          </a:p>
          <a:p>
            <a:pPr lvl="2"/>
            <a:r>
              <a:rPr lang="en-US" dirty="0"/>
              <a:t>What set this complex up in the first place</a:t>
            </a:r>
            <a:r>
              <a:rPr lang="en-US" dirty="0" smtClean="0"/>
              <a:t>?</a:t>
            </a:r>
            <a:endParaRPr lang="en-US" dirty="0"/>
          </a:p>
          <a:p>
            <a:pPr lvl="2"/>
            <a:r>
              <a:rPr lang="en-US" dirty="0"/>
              <a:t>Try  to shortcut the blind reenactment of the </a:t>
            </a:r>
            <a:r>
              <a:rPr lang="en-US" dirty="0" smtClean="0"/>
              <a:t>complex</a:t>
            </a:r>
            <a:endParaRPr lang="en-US" dirty="0"/>
          </a:p>
          <a:p>
            <a:pPr lvl="2"/>
            <a:r>
              <a:rPr lang="en-US" dirty="0"/>
              <a:t>Realize something is desperately trying to be remembered through the complex—what is it</a:t>
            </a:r>
            <a:r>
              <a:rPr lang="en-US" dirty="0" smtClean="0"/>
              <a:t>?</a:t>
            </a:r>
            <a:endParaRPr lang="en-US" dirty="0"/>
          </a:p>
          <a:p>
            <a:pPr lvl="2"/>
            <a:r>
              <a:rPr lang="en-US" dirty="0"/>
              <a:t>Why is this complex being reenacted</a:t>
            </a:r>
            <a:r>
              <a:rPr lang="en-US" dirty="0" smtClean="0"/>
              <a:t>?</a:t>
            </a:r>
            <a:endParaRPr lang="en-US" dirty="0"/>
          </a:p>
          <a:p>
            <a:pPr lvl="1"/>
            <a:r>
              <a:rPr lang="en-US" sz="2400" dirty="0"/>
              <a:t>Healing symbol—Hope for a healing symbol from the unconscious—true shifts are </a:t>
            </a:r>
            <a:r>
              <a:rPr lang="en-US" sz="2400" dirty="0" err="1"/>
              <a:t>energic</a:t>
            </a:r>
            <a:r>
              <a:rPr lang="en-US" sz="2400" dirty="0" smtClean="0"/>
              <a:t>.</a:t>
            </a:r>
            <a:endParaRPr lang="en-US" sz="2400" dirty="0"/>
          </a:p>
          <a:p>
            <a:pPr lvl="2"/>
            <a:r>
              <a:rPr lang="en-US" dirty="0"/>
              <a:t>Strengthen ego first—must be strong enough to hold healing symbol</a:t>
            </a:r>
          </a:p>
          <a:p>
            <a:pPr lvl="2"/>
            <a:r>
              <a:rPr lang="en-US" dirty="0"/>
              <a:t>Watch for symbol in dreams, associations, images, inner world</a:t>
            </a:r>
          </a:p>
          <a:p>
            <a:endParaRPr lang="en-US" sz="2400" dirty="0"/>
          </a:p>
        </p:txBody>
      </p:sp>
      <p:sp>
        <p:nvSpPr>
          <p:cNvPr id="3" name="Title 2"/>
          <p:cNvSpPr>
            <a:spLocks noGrp="1"/>
          </p:cNvSpPr>
          <p:nvPr>
            <p:ph type="title"/>
          </p:nvPr>
        </p:nvSpPr>
        <p:spPr>
          <a:xfrm>
            <a:off x="340009" y="274638"/>
            <a:ext cx="8346791" cy="715434"/>
          </a:xfrm>
        </p:spPr>
        <p:txBody>
          <a:bodyPr>
            <a:normAutofit fontScale="90000"/>
          </a:bodyPr>
          <a:lstStyle/>
          <a:p>
            <a:r>
              <a:rPr lang="en-US" dirty="0"/>
              <a:t>Working with Complexes (Irvine</a:t>
            </a:r>
            <a:r>
              <a:rPr lang="en-US"/>
              <a:t>, </a:t>
            </a:r>
            <a:r>
              <a:rPr lang="en-US" smtClean="0"/>
              <a:t>1999)</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655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98736"/>
            <a:ext cx="8305800" cy="2616196"/>
          </a:xfrm>
        </p:spPr>
        <p:txBody>
          <a:bodyPr>
            <a:normAutofit fontScale="90000"/>
          </a:bodyPr>
          <a:lstStyle/>
          <a:p>
            <a:r>
              <a:rPr lang="en-US" b="1" dirty="0" smtClean="0">
                <a:solidFill>
                  <a:schemeClr val="accent5">
                    <a:lumMod val="50000"/>
                  </a:schemeClr>
                </a:solidFill>
              </a:rPr>
              <a:t>Complexes</a:t>
            </a:r>
            <a:br>
              <a:rPr lang="en-US" b="1" dirty="0" smtClean="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endParaRPr lang="en-US" dirty="0"/>
          </a:p>
        </p:txBody>
      </p:sp>
      <p:sp>
        <p:nvSpPr>
          <p:cNvPr id="3" name="Rectangle 2"/>
          <p:cNvSpPr/>
          <p:nvPr/>
        </p:nvSpPr>
        <p:spPr>
          <a:xfrm>
            <a:off x="740020" y="2320169"/>
            <a:ext cx="7440204" cy="1938992"/>
          </a:xfrm>
          <a:prstGeom prst="rect">
            <a:avLst/>
          </a:prstGeom>
        </p:spPr>
        <p:txBody>
          <a:bodyPr wrap="square">
            <a:spAutoFit/>
          </a:bodyPr>
          <a:lstStyle/>
          <a:p>
            <a:pPr marL="742950" lvl="1" indent="-285750">
              <a:buFont typeface="Wingdings" charset="2"/>
              <a:buChar char="§"/>
            </a:pPr>
            <a:r>
              <a:rPr lang="en-US" sz="2400" dirty="0"/>
              <a:t>Complex: “Affect-image</a:t>
            </a:r>
            <a:r>
              <a:rPr lang="en-US" sz="2400" dirty="0" smtClean="0"/>
              <a:t>”</a:t>
            </a:r>
          </a:p>
          <a:p>
            <a:pPr lvl="1"/>
            <a:endParaRPr lang="en-US" sz="2400" dirty="0"/>
          </a:p>
          <a:p>
            <a:pPr marL="742950" lvl="1" indent="-285750">
              <a:buFont typeface="Wingdings" charset="2"/>
              <a:buChar char="§"/>
            </a:pPr>
            <a:r>
              <a:rPr lang="en-US" sz="2400" dirty="0"/>
              <a:t>Unity of dynamic energy from instinct/soma (affect</a:t>
            </a:r>
            <a:r>
              <a:rPr lang="en-US" sz="2400" dirty="0" smtClean="0"/>
              <a:t>)</a:t>
            </a:r>
          </a:p>
          <a:p>
            <a:pPr lvl="1"/>
            <a:r>
              <a:rPr lang="en-US" sz="2400" dirty="0" smtClean="0"/>
              <a:t>    in </a:t>
            </a:r>
            <a:r>
              <a:rPr lang="en-US" sz="2400" dirty="0"/>
              <a:t>form of a mental representation available to </a:t>
            </a:r>
            <a:r>
              <a:rPr lang="en-US" sz="2400" dirty="0" smtClean="0"/>
              <a:t>  </a:t>
            </a:r>
          </a:p>
          <a:p>
            <a:pPr lvl="1"/>
            <a:r>
              <a:rPr lang="en-US" sz="2400" dirty="0"/>
              <a:t> </a:t>
            </a:r>
            <a:r>
              <a:rPr lang="en-US" sz="2400" dirty="0" smtClean="0"/>
              <a:t>   consciousness </a:t>
            </a:r>
            <a:r>
              <a:rPr lang="en-US" sz="2400" dirty="0"/>
              <a:t>(image)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2942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 y="4951051"/>
            <a:ext cx="8936098" cy="369332"/>
          </a:xfrm>
          <a:prstGeom prst="rect">
            <a:avLst/>
          </a:prstGeom>
          <a:noFill/>
        </p:spPr>
        <p:txBody>
          <a:bodyPr wrap="square" rtlCol="0">
            <a:spAutoFit/>
          </a:bodyPr>
          <a:lstStyle/>
          <a:p>
            <a:pPr lvl="1"/>
            <a:r>
              <a:rPr lang="en-US" dirty="0" smtClean="0"/>
              <a:t>		</a:t>
            </a:r>
            <a:endParaRPr lang="en-US" sz="2400" dirty="0"/>
          </a:p>
        </p:txBody>
      </p:sp>
      <p:sp>
        <p:nvSpPr>
          <p:cNvPr id="9" name="TextBox 8"/>
          <p:cNvSpPr txBox="1"/>
          <p:nvPr/>
        </p:nvSpPr>
        <p:spPr>
          <a:xfrm>
            <a:off x="5175499" y="-147034"/>
            <a:ext cx="3760598" cy="830997"/>
          </a:xfrm>
          <a:prstGeom prst="rect">
            <a:avLst/>
          </a:prstGeom>
          <a:noFill/>
        </p:spPr>
        <p:txBody>
          <a:bodyPr wrap="square" rtlCol="0">
            <a:spAutoFit/>
          </a:bodyPr>
          <a:lstStyle/>
          <a:p>
            <a:pPr marL="742950" lvl="1" indent="-285750">
              <a:buFont typeface="Wingdings" charset="2"/>
              <a:buChar char="§"/>
            </a:pPr>
            <a:endParaRPr lang="en-US" sz="2400" dirty="0" smtClean="0"/>
          </a:p>
          <a:p>
            <a:pPr lvl="1"/>
            <a:endParaRPr lang="en-US" sz="2400" dirty="0" smtClean="0"/>
          </a:p>
        </p:txBody>
      </p:sp>
      <p:sp>
        <p:nvSpPr>
          <p:cNvPr id="10" name="TextBox 9"/>
          <p:cNvSpPr txBox="1"/>
          <p:nvPr/>
        </p:nvSpPr>
        <p:spPr>
          <a:xfrm>
            <a:off x="4415125" y="226772"/>
            <a:ext cx="4520972" cy="6370974"/>
          </a:xfrm>
          <a:prstGeom prst="rect">
            <a:avLst/>
          </a:prstGeom>
          <a:noFill/>
        </p:spPr>
        <p:txBody>
          <a:bodyPr wrap="square" rtlCol="0">
            <a:spAutoFit/>
          </a:bodyPr>
          <a:lstStyle/>
          <a:p>
            <a:pPr lvl="1"/>
            <a:endParaRPr lang="en-US" sz="2400" dirty="0" smtClean="0"/>
          </a:p>
          <a:p>
            <a:pPr marL="800100" lvl="1" indent="-342900">
              <a:buFont typeface="Wingdings" charset="2"/>
              <a:buChar char="§"/>
            </a:pPr>
            <a:r>
              <a:rPr lang="en-US" sz="2400" dirty="0" smtClean="0"/>
              <a:t>Nucleus (proton/neutron):</a:t>
            </a:r>
          </a:p>
          <a:p>
            <a:pPr lvl="1"/>
            <a:r>
              <a:rPr lang="en-US" sz="2400" dirty="0" smtClean="0"/>
              <a:t>    </a:t>
            </a:r>
          </a:p>
          <a:p>
            <a:pPr lvl="1"/>
            <a:r>
              <a:rPr lang="en-US" sz="2400" dirty="0" smtClean="0"/>
              <a:t>    Impersonal, archetypal     </a:t>
            </a:r>
          </a:p>
          <a:p>
            <a:pPr lvl="1"/>
            <a:r>
              <a:rPr lang="en-US" sz="2400" dirty="0"/>
              <a:t> </a:t>
            </a:r>
            <a:r>
              <a:rPr lang="en-US" sz="2400" dirty="0" smtClean="0"/>
              <a:t>   core (universal quality</a:t>
            </a:r>
          </a:p>
          <a:p>
            <a:pPr lvl="1"/>
            <a:r>
              <a:rPr lang="en-US" sz="2400" dirty="0" smtClean="0"/>
              <a:t>    at center).</a:t>
            </a:r>
          </a:p>
          <a:p>
            <a:pPr lvl="1"/>
            <a:endParaRPr lang="en-US" sz="2400" dirty="0" smtClean="0"/>
          </a:p>
          <a:p>
            <a:pPr marL="800100" lvl="1" indent="-342900">
              <a:buFont typeface="Wingdings" charset="2"/>
              <a:buChar char="§"/>
            </a:pPr>
            <a:r>
              <a:rPr lang="en-US" sz="2400" dirty="0" smtClean="0"/>
              <a:t>Electron:  Personal shell </a:t>
            </a:r>
          </a:p>
          <a:p>
            <a:pPr lvl="1"/>
            <a:endParaRPr lang="en-US" sz="2400" dirty="0"/>
          </a:p>
          <a:p>
            <a:pPr lvl="1"/>
            <a:r>
              <a:rPr lang="en-US" sz="2400" dirty="0"/>
              <a:t> </a:t>
            </a:r>
            <a:r>
              <a:rPr lang="en-US" sz="2400" dirty="0" smtClean="0"/>
              <a:t>   (Individual story and    </a:t>
            </a:r>
          </a:p>
          <a:p>
            <a:pPr lvl="1"/>
            <a:r>
              <a:rPr lang="en-US" sz="2400" dirty="0"/>
              <a:t> </a:t>
            </a:r>
            <a:r>
              <a:rPr lang="en-US" sz="2400" dirty="0" smtClean="0"/>
              <a:t>    meaning)  </a:t>
            </a:r>
          </a:p>
          <a:p>
            <a:pPr lvl="1"/>
            <a:r>
              <a:rPr lang="en-US" sz="2400" dirty="0" smtClean="0"/>
              <a:t> </a:t>
            </a:r>
          </a:p>
          <a:p>
            <a:pPr marL="800100" lvl="1" indent="-342900">
              <a:buFont typeface="Wingdings" charset="2"/>
              <a:buChar char="§"/>
            </a:pPr>
            <a:r>
              <a:rPr lang="en-US" sz="2400" dirty="0" smtClean="0"/>
              <a:t>Psychological magnet--attract ideas proportional to energy.  </a:t>
            </a:r>
          </a:p>
          <a:p>
            <a:pPr marL="800100" lvl="1" indent="-342900">
              <a:buFont typeface="Wingdings" charset="2"/>
              <a:buChar char="§"/>
            </a:pPr>
            <a:endParaRPr lang="en-US" sz="2400" dirty="0"/>
          </a:p>
          <a:p>
            <a:pPr lvl="1"/>
            <a:endParaRPr lang="en-US" sz="2400" dirty="0" smtClean="0"/>
          </a:p>
        </p:txBody>
      </p:sp>
      <p:sp>
        <p:nvSpPr>
          <p:cNvPr id="11" name="TextBox 10"/>
          <p:cNvSpPr txBox="1"/>
          <p:nvPr/>
        </p:nvSpPr>
        <p:spPr>
          <a:xfrm>
            <a:off x="578013" y="4961047"/>
            <a:ext cx="4037118" cy="1107996"/>
          </a:xfrm>
          <a:prstGeom prst="rect">
            <a:avLst/>
          </a:prstGeom>
          <a:noFill/>
        </p:spPr>
        <p:txBody>
          <a:bodyPr wrap="square" rtlCol="0">
            <a:spAutoFit/>
          </a:bodyPr>
          <a:lstStyle/>
          <a:p>
            <a:pPr marL="0" lvl="1"/>
            <a:r>
              <a:rPr lang="en-US" dirty="0" smtClean="0"/>
              <a:t>“</a:t>
            </a:r>
            <a:r>
              <a:rPr lang="en-US" sz="2400" dirty="0" smtClean="0"/>
              <a:t>The image of a personified affect” (Jung, 1926, 628).</a:t>
            </a:r>
          </a:p>
          <a:p>
            <a:endParaRPr lang="en-US" dirty="0"/>
          </a:p>
        </p:txBody>
      </p:sp>
      <p:pic>
        <p:nvPicPr>
          <p:cNvPr id="2" name="Picture 1"/>
          <p:cNvPicPr>
            <a:picLocks noChangeAspect="1"/>
          </p:cNvPicPr>
          <p:nvPr/>
        </p:nvPicPr>
        <p:blipFill>
          <a:blip r:embed="rId2"/>
          <a:stretch>
            <a:fillRect/>
          </a:stretch>
        </p:blipFill>
        <p:spPr>
          <a:xfrm>
            <a:off x="887885" y="683963"/>
            <a:ext cx="3527240" cy="397854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6536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526" y="967567"/>
            <a:ext cx="8369274" cy="5128434"/>
          </a:xfrm>
        </p:spPr>
        <p:txBody>
          <a:bodyPr>
            <a:normAutofit fontScale="92500" lnSpcReduction="10000"/>
          </a:bodyPr>
          <a:lstStyle/>
          <a:p>
            <a:pPr marL="365760" lvl="1" indent="0">
              <a:buNone/>
            </a:pPr>
            <a:endParaRPr lang="en-US" dirty="0" smtClean="0"/>
          </a:p>
          <a:p>
            <a:pPr>
              <a:buFont typeface="Wingdings" charset="2"/>
              <a:buChar char="§"/>
            </a:pPr>
            <a:r>
              <a:rPr lang="en-US" sz="2800" dirty="0" smtClean="0"/>
              <a:t>Building blocks </a:t>
            </a:r>
            <a:r>
              <a:rPr lang="en-US" sz="2800" dirty="0"/>
              <a:t>of the psyche and </a:t>
            </a:r>
            <a:r>
              <a:rPr lang="en-US" sz="2800" dirty="0" smtClean="0"/>
              <a:t>human emotions </a:t>
            </a:r>
          </a:p>
          <a:p>
            <a:pPr lvl="1">
              <a:buFont typeface="Wingdings" charset="2"/>
              <a:buChar char="§"/>
            </a:pPr>
            <a:r>
              <a:rPr lang="en-US" sz="2600" dirty="0"/>
              <a:t>J</a:t>
            </a:r>
            <a:r>
              <a:rPr lang="en-US" sz="2600" dirty="0" smtClean="0"/>
              <a:t>ust as </a:t>
            </a:r>
            <a:r>
              <a:rPr lang="en-US" sz="2600" dirty="0"/>
              <a:t>atoms and molecules are invisible components of physical </a:t>
            </a:r>
            <a:r>
              <a:rPr lang="en-US" sz="2600" dirty="0" smtClean="0"/>
              <a:t>objects.</a:t>
            </a:r>
          </a:p>
          <a:p>
            <a:pPr lvl="1">
              <a:buFont typeface="Wingdings" charset="2"/>
              <a:buChar char="§"/>
            </a:pPr>
            <a:endParaRPr lang="en-US" sz="2600" dirty="0"/>
          </a:p>
          <a:p>
            <a:pPr lvl="1">
              <a:buFont typeface="Wingdings" charset="2"/>
              <a:buChar char="§"/>
            </a:pPr>
            <a:endParaRPr lang="en-US" sz="2400" dirty="0" smtClean="0"/>
          </a:p>
          <a:p>
            <a:pPr lvl="0">
              <a:buFont typeface="Wingdings" charset="2"/>
              <a:buChar char="§"/>
            </a:pPr>
            <a:r>
              <a:rPr lang="en-US" sz="2800" dirty="0" smtClean="0"/>
              <a:t>Word Association Experiments</a:t>
            </a:r>
            <a:r>
              <a:rPr lang="en-US" sz="2800" i="1" dirty="0" smtClean="0"/>
              <a:t>:</a:t>
            </a:r>
          </a:p>
          <a:p>
            <a:pPr lvl="1"/>
            <a:r>
              <a:rPr lang="en-US" sz="2600" dirty="0"/>
              <a:t>Humans tend to associate ideas, images, memories, and thoughts around a core, universal theme (“nuclei”) which gather, aggregate—“constellate”—together.</a:t>
            </a:r>
          </a:p>
          <a:p>
            <a:pPr marL="0" lvl="0" indent="0">
              <a:buNone/>
            </a:pPr>
            <a:endParaRPr lang="en-US" sz="2800" i="1" dirty="0" smtClean="0"/>
          </a:p>
          <a:p>
            <a:pPr lvl="0">
              <a:buFont typeface="Wingdings" charset="2"/>
              <a:buChar char="§"/>
            </a:pPr>
            <a:r>
              <a:rPr lang="en-US" sz="2800" i="1" dirty="0" smtClean="0"/>
              <a:t>Complex</a:t>
            </a:r>
            <a:r>
              <a:rPr lang="en-US" sz="2800" dirty="0" smtClean="0"/>
              <a:t> forms when </a:t>
            </a:r>
            <a:r>
              <a:rPr lang="en-US" sz="2800" dirty="0"/>
              <a:t>affectively toned </a:t>
            </a:r>
            <a:r>
              <a:rPr lang="en-US" sz="2800" dirty="0" smtClean="0"/>
              <a:t>associations cluster </a:t>
            </a:r>
            <a:r>
              <a:rPr lang="en-US" sz="2800" dirty="0"/>
              <a:t>around themes, common motifs, and </a:t>
            </a:r>
            <a:r>
              <a:rPr lang="en-US" sz="2800" dirty="0" smtClean="0"/>
              <a:t>images.</a:t>
            </a:r>
          </a:p>
          <a:p>
            <a:pPr lvl="0"/>
            <a:endParaRPr lang="en-US" sz="2800" dirty="0"/>
          </a:p>
          <a:p>
            <a:pPr lvl="0"/>
            <a:endParaRPr lang="en-US" sz="2800" dirty="0"/>
          </a:p>
          <a:p>
            <a:endParaRPr lang="en-US" dirty="0"/>
          </a:p>
        </p:txBody>
      </p:sp>
      <p:sp>
        <p:nvSpPr>
          <p:cNvPr id="3" name="Title 2"/>
          <p:cNvSpPr>
            <a:spLocks noGrp="1"/>
          </p:cNvSpPr>
          <p:nvPr>
            <p:ph type="title"/>
          </p:nvPr>
        </p:nvSpPr>
        <p:spPr>
          <a:xfrm>
            <a:off x="457200" y="152400"/>
            <a:ext cx="8229600" cy="815166"/>
          </a:xfrm>
        </p:spPr>
        <p:txBody>
          <a:bodyPr/>
          <a:lstStyle/>
          <a:p>
            <a:r>
              <a:rPr lang="en-US" dirty="0" smtClean="0"/>
              <a:t>Complexes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8283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lvl="1" indent="0">
              <a:buNone/>
            </a:pPr>
            <a:endParaRPr lang="en-US" dirty="0" smtClean="0"/>
          </a:p>
          <a:p>
            <a:pPr lvl="1">
              <a:buFont typeface="Wingdings" charset="2"/>
              <a:buChar char="§"/>
            </a:pPr>
            <a:r>
              <a:rPr lang="en-US" dirty="0" smtClean="0"/>
              <a:t>Influence will, memory, consciousness, speech, and action</a:t>
            </a:r>
          </a:p>
          <a:p>
            <a:pPr marL="457200" lvl="1" indent="0">
              <a:buNone/>
            </a:pPr>
            <a:endParaRPr lang="en-US" dirty="0" smtClean="0"/>
          </a:p>
          <a:p>
            <a:pPr lvl="2">
              <a:buFont typeface="Wingdings" charset="2"/>
              <a:buChar char="§"/>
            </a:pPr>
            <a:r>
              <a:rPr lang="en-US" dirty="0" smtClean="0"/>
              <a:t>Complexes </a:t>
            </a:r>
            <a:r>
              <a:rPr lang="en-US" dirty="0"/>
              <a:t>interfere with the intentions of the will and disturb the conscious performance; they produce disturbances of memory and blockages in the flow of associations; they appear and disappear according to their own laws; they can temporarily obsess consciousness, or influence speech and action in an unconscious way. In a word, complexes behave like independent </a:t>
            </a:r>
            <a:r>
              <a:rPr lang="en-US" dirty="0" smtClean="0"/>
              <a:t>beings. (Jung, CW8, </a:t>
            </a:r>
            <a:r>
              <a:rPr lang="en-US" dirty="0">
                <a:solidFill>
                  <a:schemeClr val="accent5">
                    <a:lumMod val="50000"/>
                  </a:schemeClr>
                </a:solidFill>
              </a:rPr>
              <a:t>¶</a:t>
            </a:r>
            <a:r>
              <a:rPr lang="en-US" dirty="0" smtClean="0"/>
              <a:t>253.)</a:t>
            </a:r>
            <a:endParaRPr lang="en-US" dirty="0"/>
          </a:p>
          <a:p>
            <a:endParaRPr lang="en-US" dirty="0"/>
          </a:p>
        </p:txBody>
      </p:sp>
      <p:sp>
        <p:nvSpPr>
          <p:cNvPr id="3" name="Title 2"/>
          <p:cNvSpPr>
            <a:spLocks noGrp="1"/>
          </p:cNvSpPr>
          <p:nvPr>
            <p:ph type="title"/>
          </p:nvPr>
        </p:nvSpPr>
        <p:spPr/>
        <p:txBody>
          <a:bodyPr/>
          <a:lstStyle/>
          <a:p>
            <a:r>
              <a:rPr lang="en-US" dirty="0" smtClean="0"/>
              <a:t>Complex Theory :  Jung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359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pPr lvl="1"/>
            <a:r>
              <a:rPr lang="en-US" dirty="0" smtClean="0"/>
              <a:t>Complex:  Portal to the unconscious</a:t>
            </a:r>
            <a:endParaRPr lang="en-US" dirty="0"/>
          </a:p>
          <a:p>
            <a:pPr lvl="1"/>
            <a:endParaRPr lang="en-US" dirty="0" smtClean="0"/>
          </a:p>
          <a:p>
            <a:pPr lvl="2"/>
            <a:r>
              <a:rPr lang="en-US" dirty="0" smtClean="0"/>
              <a:t>The </a:t>
            </a:r>
            <a:r>
              <a:rPr lang="en-US" dirty="0"/>
              <a:t>via </a:t>
            </a:r>
            <a:r>
              <a:rPr lang="en-US" dirty="0" err="1"/>
              <a:t>regia</a:t>
            </a:r>
            <a:r>
              <a:rPr lang="en-US" dirty="0"/>
              <a:t> to the unconscious . . . is not the dream, as [Freud] thought, but the complex, which is the architect of dreams and of symptoms. Nor is this via so very "royal," either, since the way pointed out by the complex is more like a rough and uncommonly devious footpath</a:t>
            </a:r>
            <a:r>
              <a:rPr lang="en-US" dirty="0" smtClean="0"/>
              <a:t>. (Jung, CW8, </a:t>
            </a:r>
            <a:r>
              <a:rPr lang="en-US" dirty="0">
                <a:solidFill>
                  <a:schemeClr val="accent5">
                    <a:lumMod val="50000"/>
                  </a:schemeClr>
                </a:solidFill>
              </a:rPr>
              <a:t>¶</a:t>
            </a:r>
            <a:r>
              <a:rPr lang="en-US" dirty="0" smtClean="0"/>
              <a:t>210)</a:t>
            </a:r>
            <a:endParaRPr lang="en-US" dirty="0"/>
          </a:p>
        </p:txBody>
      </p:sp>
      <p:sp>
        <p:nvSpPr>
          <p:cNvPr id="3" name="Title 2"/>
          <p:cNvSpPr>
            <a:spLocks noGrp="1"/>
          </p:cNvSpPr>
          <p:nvPr>
            <p:ph type="title"/>
          </p:nvPr>
        </p:nvSpPr>
        <p:spPr/>
        <p:txBody>
          <a:bodyPr/>
          <a:lstStyle/>
          <a:p>
            <a:r>
              <a:rPr lang="en-US" dirty="0" smtClean="0"/>
              <a:t>Complex Theory:  Jung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246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91950"/>
          </a:xfrm>
        </p:spPr>
        <p:txBody>
          <a:bodyPr>
            <a:normAutofit/>
          </a:bodyPr>
          <a:lstStyle/>
          <a:p>
            <a:pPr lvl="1"/>
            <a:r>
              <a:rPr lang="en-US" dirty="0"/>
              <a:t>Etiology of </a:t>
            </a:r>
            <a:r>
              <a:rPr lang="en-US" dirty="0" smtClean="0"/>
              <a:t>complex often associated </a:t>
            </a:r>
            <a:r>
              <a:rPr lang="en-US" dirty="0"/>
              <a:t>with </a:t>
            </a:r>
            <a:r>
              <a:rPr lang="en-US" dirty="0" smtClean="0"/>
              <a:t>emotional shock.</a:t>
            </a:r>
          </a:p>
          <a:p>
            <a:pPr lvl="1"/>
            <a:r>
              <a:rPr lang="en-US" dirty="0"/>
              <a:t>S</a:t>
            </a:r>
            <a:r>
              <a:rPr lang="en-US" dirty="0" smtClean="0"/>
              <a:t>plits </a:t>
            </a:r>
            <a:r>
              <a:rPr lang="en-US" dirty="0"/>
              <a:t>the psyche into </a:t>
            </a:r>
            <a:r>
              <a:rPr lang="en-US" dirty="0" smtClean="0"/>
              <a:t>compartments—dissociated material.</a:t>
            </a:r>
            <a:endParaRPr lang="en-US" dirty="0"/>
          </a:p>
          <a:p>
            <a:pPr lvl="2"/>
            <a:r>
              <a:rPr lang="en-US" dirty="0"/>
              <a:t>Complexes are in fact "splinter psyches." The </a:t>
            </a:r>
            <a:r>
              <a:rPr lang="en-US" dirty="0" err="1"/>
              <a:t>aetiology</a:t>
            </a:r>
            <a:r>
              <a:rPr lang="en-US" dirty="0"/>
              <a:t> of their origin is frequently a so-called trauma, an emotional shock or some such thing, that splits off a bit of the psyche. Certainly one of the commonest causes is a moral conflict, which ultimately derives from the apparent impossibility of affirming the whole of one’s nature</a:t>
            </a:r>
            <a:r>
              <a:rPr lang="en-US" dirty="0" smtClean="0"/>
              <a:t>. (Jung, CW8, </a:t>
            </a:r>
            <a:r>
              <a:rPr lang="en-US" dirty="0">
                <a:solidFill>
                  <a:schemeClr val="accent5">
                    <a:lumMod val="50000"/>
                  </a:schemeClr>
                </a:solidFill>
              </a:rPr>
              <a:t>¶</a:t>
            </a:r>
            <a:r>
              <a:rPr lang="en-US" dirty="0" smtClean="0"/>
              <a:t>204</a:t>
            </a:r>
            <a:r>
              <a:rPr lang="en-US" dirty="0"/>
              <a:t>.</a:t>
            </a:r>
            <a:r>
              <a:rPr lang="en-US" dirty="0" smtClean="0"/>
              <a:t>]</a:t>
            </a:r>
          </a:p>
          <a:p>
            <a:pPr marL="0" indent="0">
              <a:buNone/>
            </a:pPr>
            <a:endParaRPr lang="en-US" dirty="0" smtClean="0"/>
          </a:p>
        </p:txBody>
      </p:sp>
      <p:sp>
        <p:nvSpPr>
          <p:cNvPr id="3" name="Title 2"/>
          <p:cNvSpPr>
            <a:spLocks noGrp="1"/>
          </p:cNvSpPr>
          <p:nvPr>
            <p:ph type="title"/>
          </p:nvPr>
        </p:nvSpPr>
        <p:spPr/>
        <p:txBody>
          <a:bodyPr/>
          <a:lstStyle/>
          <a:p>
            <a:r>
              <a:rPr lang="en-US" dirty="0" smtClean="0"/>
              <a:t>Complex Theory:  Jung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9989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708525"/>
          </a:xfrm>
        </p:spPr>
        <p:txBody>
          <a:bodyPr>
            <a:normAutofit/>
          </a:bodyPr>
          <a:lstStyle/>
          <a:p>
            <a:pPr marL="457200" lvl="1" indent="0">
              <a:buNone/>
            </a:pPr>
            <a:endParaRPr lang="en-US" dirty="0" smtClean="0"/>
          </a:p>
          <a:p>
            <a:pPr lvl="1"/>
            <a:r>
              <a:rPr lang="en-US" dirty="0" smtClean="0"/>
              <a:t>Complex signals discordance, lack of assimilation that may stimulate growth:</a:t>
            </a:r>
          </a:p>
          <a:p>
            <a:pPr lvl="1"/>
            <a:endParaRPr lang="en-US" dirty="0"/>
          </a:p>
          <a:p>
            <a:pPr lvl="2"/>
            <a:r>
              <a:rPr lang="en-US" dirty="0" smtClean="0"/>
              <a:t>Complexes </a:t>
            </a:r>
            <a:r>
              <a:rPr lang="en-US" dirty="0"/>
              <a:t>obviously represent a kind of inferiority in the broadest sense . . . [but] to have complexes does not necessarily indicate inferiority. It only means that something discordant, unassimilated, and antagonistic exists, perhaps as an obstacle, but also as an incentive to greater effort, and so, perhaps, to new possibilities of </a:t>
            </a:r>
            <a:r>
              <a:rPr lang="en-US" dirty="0" smtClean="0"/>
              <a:t>achievement (Jung, CW8, </a:t>
            </a:r>
            <a:r>
              <a:rPr lang="en-US" dirty="0" smtClean="0">
                <a:solidFill>
                  <a:schemeClr val="accent5">
                    <a:lumMod val="50000"/>
                  </a:schemeClr>
                </a:solidFill>
              </a:rPr>
              <a:t>¶925</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Complex Theory:  Jung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423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196" y="1371600"/>
            <a:ext cx="8229600" cy="5238882"/>
          </a:xfrm>
        </p:spPr>
        <p:txBody>
          <a:bodyPr>
            <a:normAutofit fontScale="77500" lnSpcReduction="20000"/>
          </a:bodyPr>
          <a:lstStyle/>
          <a:p>
            <a:pPr marL="0" lvl="0" indent="0">
              <a:buNone/>
            </a:pPr>
            <a:endParaRPr lang="en-US" sz="2800" dirty="0"/>
          </a:p>
          <a:p>
            <a:pPr lvl="1"/>
            <a:r>
              <a:rPr lang="en-US" sz="3300" dirty="0"/>
              <a:t>Psyche tends to fragment in face of unbearable pain.  Pain gets split </a:t>
            </a:r>
            <a:r>
              <a:rPr lang="en-US" sz="3300" dirty="0" smtClean="0"/>
              <a:t>off.  Lives </a:t>
            </a:r>
            <a:r>
              <a:rPr lang="en-US" sz="3300" dirty="0"/>
              <a:t>life of own in the form of a complex</a:t>
            </a:r>
            <a:r>
              <a:rPr lang="en-US" sz="3300" dirty="0" smtClean="0"/>
              <a:t>.</a:t>
            </a:r>
          </a:p>
          <a:p>
            <a:pPr lvl="1"/>
            <a:endParaRPr lang="en-US" sz="3300" dirty="0"/>
          </a:p>
          <a:p>
            <a:pPr lvl="1"/>
            <a:r>
              <a:rPr lang="en-US" sz="3300" dirty="0"/>
              <a:t>P</a:t>
            </a:r>
            <a:r>
              <a:rPr lang="en-US" sz="3300" dirty="0" smtClean="0"/>
              <a:t>arent’s </a:t>
            </a:r>
            <a:r>
              <a:rPr lang="en-US" sz="3300" dirty="0"/>
              <a:t>unconscious influences the child’s unconscious</a:t>
            </a:r>
            <a:r>
              <a:rPr lang="en-US" sz="3300" dirty="0" smtClean="0"/>
              <a:t>.</a:t>
            </a:r>
          </a:p>
          <a:p>
            <a:pPr lvl="1"/>
            <a:endParaRPr lang="en-US" sz="3300" dirty="0"/>
          </a:p>
          <a:p>
            <a:pPr lvl="1"/>
            <a:r>
              <a:rPr lang="en-US" sz="3300" dirty="0"/>
              <a:t>Consciousness is dissociable and streams of memory reside, in non-verbal form, within the complex</a:t>
            </a:r>
            <a:r>
              <a:rPr lang="en-US" sz="3300" dirty="0" smtClean="0"/>
              <a:t>.</a:t>
            </a:r>
          </a:p>
          <a:p>
            <a:pPr lvl="1"/>
            <a:endParaRPr lang="en-US" sz="3300" dirty="0"/>
          </a:p>
          <a:p>
            <a:pPr lvl="1"/>
            <a:r>
              <a:rPr lang="en-US" sz="3300" dirty="0"/>
              <a:t>Ego becomes impoverished by lack of attributes and deficits emerge in form of complex—a part gets activated in another only if the complex is touched</a:t>
            </a:r>
            <a:r>
              <a:rPr lang="en-US" sz="3300" dirty="0" smtClean="0"/>
              <a:t>.</a:t>
            </a:r>
          </a:p>
          <a:p>
            <a:pPr lvl="1"/>
            <a:endParaRPr lang="en-US" sz="3300" dirty="0"/>
          </a:p>
          <a:p>
            <a:endParaRPr lang="en-US" sz="3300" dirty="0"/>
          </a:p>
        </p:txBody>
      </p:sp>
      <p:sp>
        <p:nvSpPr>
          <p:cNvPr id="3" name="Title 2"/>
          <p:cNvSpPr>
            <a:spLocks noGrp="1"/>
          </p:cNvSpPr>
          <p:nvPr>
            <p:ph type="title"/>
          </p:nvPr>
        </p:nvSpPr>
        <p:spPr>
          <a:xfrm>
            <a:off x="170005" y="274638"/>
            <a:ext cx="8840241" cy="1143000"/>
          </a:xfrm>
        </p:spPr>
        <p:txBody>
          <a:bodyPr>
            <a:normAutofit fontScale="90000"/>
          </a:bodyPr>
          <a:lstStyle/>
          <a:p>
            <a:r>
              <a:rPr lang="en-US" sz="4400" dirty="0"/>
              <a:t>How Complexes Get Set Up (Irvine, </a:t>
            </a:r>
            <a:r>
              <a:rPr lang="en-US" sz="4400" dirty="0" smtClean="0"/>
              <a:t>1999)</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1633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70</TotalTime>
  <Words>1437</Words>
  <Application>Microsoft Macintosh PowerPoint</Application>
  <PresentationFormat>On-screen Show (4:3)</PresentationFormat>
  <Paragraphs>152</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Default Theme</vt:lpstr>
      <vt:lpstr>Teaching Analytical Psychology: What Works, What Matters</vt:lpstr>
      <vt:lpstr>Complexes    </vt:lpstr>
      <vt:lpstr>Slide 3</vt:lpstr>
      <vt:lpstr>Complexes</vt:lpstr>
      <vt:lpstr>Complex Theory :  Jung</vt:lpstr>
      <vt:lpstr>Complex Theory:  Jung</vt:lpstr>
      <vt:lpstr>Complex Theory:  Jung</vt:lpstr>
      <vt:lpstr>Complex Theory:  Jung</vt:lpstr>
      <vt:lpstr>How Complexes Get Set Up (Irvine, 1999)</vt:lpstr>
      <vt:lpstr>How Complexes Get Set Up (Irvine, 1999)</vt:lpstr>
      <vt:lpstr>       </vt:lpstr>
      <vt:lpstr>       </vt:lpstr>
      <vt:lpstr>Clinical Considerations (Irvine, 1999)</vt:lpstr>
      <vt:lpstr>Working with Complexes (Irvine, 1999)</vt:lpstr>
      <vt:lpstr>Working with Complexes (Irvine, 1999)</vt:lpstr>
      <vt:lpstr>Working with Complexes (Irvine, 1999)</vt:lpstr>
      <vt:lpstr>Working with Complexes (Irvine, 1999)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Analytical Psychology: What Works, What Matters</dc:title>
  <dc:creator>Helen Marlo</dc:creator>
  <cp:lastModifiedBy>Hannah Yanow</cp:lastModifiedBy>
  <cp:revision>5</cp:revision>
  <dcterms:created xsi:type="dcterms:W3CDTF">2016-02-01T18:35:46Z</dcterms:created>
  <dcterms:modified xsi:type="dcterms:W3CDTF">2016-02-01T18:36:04Z</dcterms:modified>
</cp:coreProperties>
</file>