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2"/>
  </p:notesMasterIdLst>
  <p:sldIdLst>
    <p:sldId id="263" r:id="rId2"/>
    <p:sldId id="256" r:id="rId3"/>
    <p:sldId id="300" r:id="rId4"/>
    <p:sldId id="299" r:id="rId5"/>
    <p:sldId id="265" r:id="rId6"/>
    <p:sldId id="275" r:id="rId7"/>
    <p:sldId id="267" r:id="rId8"/>
    <p:sldId id="266" r:id="rId9"/>
    <p:sldId id="268" r:id="rId10"/>
    <p:sldId id="297" r:id="rId11"/>
    <p:sldId id="269" r:id="rId12"/>
    <p:sldId id="277" r:id="rId13"/>
    <p:sldId id="261" r:id="rId14"/>
    <p:sldId id="262" r:id="rId15"/>
    <p:sldId id="271" r:id="rId16"/>
    <p:sldId id="296" r:id="rId17"/>
    <p:sldId id="318" r:id="rId18"/>
    <p:sldId id="319" r:id="rId19"/>
    <p:sldId id="320" r:id="rId20"/>
    <p:sldId id="286" r:id="rId21"/>
    <p:sldId id="305" r:id="rId22"/>
    <p:sldId id="306" r:id="rId23"/>
    <p:sldId id="307" r:id="rId24"/>
    <p:sldId id="316" r:id="rId25"/>
    <p:sldId id="317" r:id="rId26"/>
    <p:sldId id="314" r:id="rId27"/>
    <p:sldId id="315" r:id="rId28"/>
    <p:sldId id="282" r:id="rId29"/>
    <p:sldId id="285"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Grid="0" snapToObjects="1">
      <p:cViewPr varScale="1">
        <p:scale>
          <a:sx n="106" d="100"/>
          <a:sy n="106" d="100"/>
        </p:scale>
        <p:origin x="-96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EAA5B-082E-1049-82B2-E6C7D716B73D}" type="datetimeFigureOut">
              <a:rPr lang="en-US" smtClean="0"/>
              <a:pPr/>
              <a:t>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F387C-886B-274B-852E-4C934414239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79139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one minute and reflect on a teacher who really touched you.  Write down a few words that describe the qualities of the teacher that made him/her so influential.</a:t>
            </a:r>
          </a:p>
          <a:p>
            <a:r>
              <a:rPr lang="en-US" baseline="0" dirty="0" smtClean="0"/>
              <a:t>My story:  Marilyn, birthday party</a:t>
            </a:r>
            <a:endParaRPr lang="en-US" dirty="0"/>
          </a:p>
        </p:txBody>
      </p:sp>
      <p:sp>
        <p:nvSpPr>
          <p:cNvPr id="4" name="Slide Number Placeholder 3"/>
          <p:cNvSpPr>
            <a:spLocks noGrp="1"/>
          </p:cNvSpPr>
          <p:nvPr>
            <p:ph type="sldNum" sz="quarter" idx="10"/>
          </p:nvPr>
        </p:nvSpPr>
        <p:spPr/>
        <p:txBody>
          <a:bodyPr/>
          <a:lstStyle/>
          <a:p>
            <a:fld id="{B42F387C-886B-274B-852E-4C9344142390}"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800022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look at ideas about teaching but before</a:t>
            </a:r>
            <a:r>
              <a:rPr lang="en-US" baseline="0" dirty="0" smtClean="0"/>
              <a:t> that—a few words about teaching and practice.  </a:t>
            </a:r>
            <a:r>
              <a:rPr lang="en-US" dirty="0" smtClean="0"/>
              <a:t>Devaluation of</a:t>
            </a:r>
            <a:r>
              <a:rPr lang="en-US" baseline="0" dirty="0" smtClean="0"/>
              <a:t> good teaching; an art and skill to teaching.  </a:t>
            </a:r>
          </a:p>
          <a:p>
            <a:r>
              <a:rPr lang="en-US" baseline="0" dirty="0" smtClean="0"/>
              <a:t>Tension between clinical psych/psychiatry/medical model and academic or learning/educational model”  Philosophically often seen as incompatible. Devaluation on each side.</a:t>
            </a:r>
          </a:p>
          <a:p>
            <a:r>
              <a:rPr lang="en-US" baseline="0" dirty="0" smtClean="0"/>
              <a:t>There is something that needs to be healed versus something that needs to be learned</a:t>
            </a:r>
          </a:p>
          <a:p>
            <a:r>
              <a:rPr lang="en-US" baseline="0" dirty="0" smtClean="0"/>
              <a:t>Teacher complex:  authority; achievement</a:t>
            </a:r>
          </a:p>
          <a:p>
            <a:r>
              <a:rPr lang="en-US" baseline="0" dirty="0" smtClean="0"/>
              <a:t>Teacher archetype:  Transmission—knowledge, understanding, experience; mentoring</a:t>
            </a:r>
          </a:p>
          <a:p>
            <a:r>
              <a:rPr lang="en-US" baseline="0" dirty="0" smtClean="0"/>
              <a:t>Clinician:  Diagnosing, treating, healing</a:t>
            </a:r>
            <a:endParaRPr lang="en-US" dirty="0"/>
          </a:p>
        </p:txBody>
      </p:sp>
      <p:sp>
        <p:nvSpPr>
          <p:cNvPr id="4" name="Slide Number Placeholder 3"/>
          <p:cNvSpPr>
            <a:spLocks noGrp="1"/>
          </p:cNvSpPr>
          <p:nvPr>
            <p:ph type="sldNum" sz="quarter" idx="10"/>
          </p:nvPr>
        </p:nvSpPr>
        <p:spPr/>
        <p:txBody>
          <a:bodyPr/>
          <a:lstStyle/>
          <a:p>
            <a:fld id="{B42F387C-886B-274B-852E-4C9344142390}"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7530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Father</a:t>
            </a:r>
            <a:r>
              <a:rPr lang="en-US" baseline="0" dirty="0" smtClean="0"/>
              <a:t> of humanistic psychology—departure from academic psychology and pathologically focused clinical model of psych</a:t>
            </a:r>
            <a:endParaRPr lang="en-US" dirty="0"/>
          </a:p>
        </p:txBody>
      </p:sp>
      <p:sp>
        <p:nvSpPr>
          <p:cNvPr id="4" name="Slide Number Placeholder 3"/>
          <p:cNvSpPr>
            <a:spLocks noGrp="1"/>
          </p:cNvSpPr>
          <p:nvPr>
            <p:ph type="sldNum" sz="quarter" idx="10"/>
          </p:nvPr>
        </p:nvSpPr>
        <p:spPr/>
        <p:txBody>
          <a:bodyPr/>
          <a:lstStyle/>
          <a:p>
            <a:fld id="{B42F387C-886B-274B-852E-4C9344142390}"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066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B32461A-250E-4A29-9E9B-599CA3838FA1}" type="datetime1">
              <a:rPr lang="en-US" smtClean="0"/>
              <a:pPr/>
              <a:t>2/1/16</a:t>
            </a:fld>
            <a:endParaRPr lang="en-US" dirty="0"/>
          </a:p>
        </p:txBody>
      </p:sp>
      <p:sp>
        <p:nvSpPr>
          <p:cNvPr id="16" name="Slide Number Placeholder 15"/>
          <p:cNvSpPr>
            <a:spLocks noGrp="1"/>
          </p:cNvSpPr>
          <p:nvPr>
            <p:ph type="sldNum" sz="quarter" idx="11"/>
          </p:nvPr>
        </p:nvSpPr>
        <p:spPr/>
        <p:txBody>
          <a:bodyPr/>
          <a:lstStyle/>
          <a:p>
            <a:fld id="{CF40B41D-FD10-4A38-B39B-626510BD49B7}"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C81099-48EC-46A3-9530-F58EB96AF77C}" type="datetime1">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697E24-FFB9-4C73-8C6D-E02A7AD33DB8}" type="datetime1">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F1AD66C-382E-48AD-8F4C-E87C4D4A8B28}" type="datetime1">
              <a:rPr lang="en-US" smtClean="0"/>
              <a:pPr/>
              <a:t>2/1/16</a:t>
            </a:fld>
            <a:endParaRPr lang="en-US"/>
          </a:p>
        </p:txBody>
      </p:sp>
      <p:sp>
        <p:nvSpPr>
          <p:cNvPr id="15" name="Slide Number Placeholder 14"/>
          <p:cNvSpPr>
            <a:spLocks noGrp="1"/>
          </p:cNvSpPr>
          <p:nvPr>
            <p:ph type="sldNum" sz="quarter" idx="15"/>
          </p:nvPr>
        </p:nvSpPr>
        <p:spPr/>
        <p:txBody>
          <a:bodyPr/>
          <a:lstStyle>
            <a:lvl1pPr algn="ctr">
              <a:defRPr/>
            </a:lvl1pPr>
          </a:lstStyle>
          <a:p>
            <a:fld id="{CF40B41D-FD10-4A38-B39B-626510BD49B7}"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59F63ED-02B1-490A-8EAD-E0CB136D5388}" type="datetime1">
              <a:rPr lang="en-US" smtClean="0"/>
              <a:pPr/>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F771BB6-685D-4518-8FAD-1882B9671546}" type="datetime1">
              <a:rPr lang="en-US" smtClean="0"/>
              <a:pPr/>
              <a:t>2/1/16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5FFBFE-5C08-4E0E-AF38-FB925F0B4D71}" type="datetime1">
              <a:rPr lang="en-US" smtClean="0"/>
              <a:pPr/>
              <a:t>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pPr/>
              <a:t>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6E82007-CDD1-4BCF-B9F4-9D458EFEEFE1}" type="datetime1">
              <a:rPr lang="en-US" smtClean="0"/>
              <a:pPr/>
              <a:t>2/1/16</a:t>
            </a:fld>
            <a:endParaRPr lang="en-US"/>
          </a:p>
        </p:txBody>
      </p:sp>
      <p:sp>
        <p:nvSpPr>
          <p:cNvPr id="9" name="Slide Number Placeholder 8"/>
          <p:cNvSpPr>
            <a:spLocks noGrp="1"/>
          </p:cNvSpPr>
          <p:nvPr>
            <p:ph type="sldNum" sz="quarter" idx="15"/>
          </p:nvPr>
        </p:nvSpPr>
        <p:spPr/>
        <p:txBody>
          <a:bodyPr/>
          <a:lstStyle/>
          <a:p>
            <a:fld id="{CF40B41D-FD10-4A38-B39B-626510BD49B7}" type="slidenum">
              <a:rPr lang="en-US" smtClean="0"/>
              <a:pPr/>
              <a:t>‹#›</a:t>
            </a:fld>
            <a:endParaRPr lang="en-US"/>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4A4F265-CA88-4C30-A9AD-02E6A5184734}" type="datetime1">
              <a:rPr lang="en-US" smtClean="0"/>
              <a:pPr/>
              <a:t>2/1/16</a:t>
            </a:fld>
            <a:endParaRPr lang="en-US"/>
          </a:p>
        </p:txBody>
      </p:sp>
      <p:sp>
        <p:nvSpPr>
          <p:cNvPr id="9" name="Slide Number Placeholder 8"/>
          <p:cNvSpPr>
            <a:spLocks noGrp="1"/>
          </p:cNvSpPr>
          <p:nvPr>
            <p:ph type="sldNum" sz="quarter" idx="11"/>
          </p:nvPr>
        </p:nvSpPr>
        <p:spPr/>
        <p:txBody>
          <a:bodyPr/>
          <a:lstStyle/>
          <a:p>
            <a:fld id="{CF40B41D-FD10-4A38-B39B-626510BD49B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823242C-D747-4ADD-80D8-99421268E3A8}" type="datetime1">
              <a:rPr lang="en-US" smtClean="0"/>
              <a:pPr/>
              <a:t>2/1/16</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F40B41D-FD10-4A38-B39B-626510BD49B7}"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ainyquote.com/quotes/authors/m/maria_montessori.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dreads.com/author/show/426944.T_H_White" TargetMode="External"/><Relationship Id="rId3" Type="http://schemas.openxmlformats.org/officeDocument/2006/relationships/hyperlink" Target="http://www.goodreads.com/work/quotes/114020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2290" y="3666328"/>
            <a:ext cx="8039256" cy="1846259"/>
          </a:xfrm>
        </p:spPr>
        <p:txBody>
          <a:bodyPr/>
          <a:lstStyle/>
          <a:p>
            <a:r>
              <a:rPr lang="en-US" sz="2800" b="1" i="1" dirty="0" smtClean="0">
                <a:solidFill>
                  <a:schemeClr val="accent5">
                    <a:lumMod val="50000"/>
                  </a:schemeClr>
                </a:solidFill>
              </a:rPr>
              <a:t>C.G. Jung Institute of San Francisco</a:t>
            </a:r>
          </a:p>
          <a:p>
            <a:r>
              <a:rPr lang="en-US" sz="2800" b="1" i="1" dirty="0" smtClean="0">
                <a:solidFill>
                  <a:schemeClr val="accent5">
                    <a:lumMod val="50000"/>
                  </a:schemeClr>
                </a:solidFill>
              </a:rPr>
              <a:t>January 31, 2016</a:t>
            </a:r>
          </a:p>
          <a:p>
            <a:r>
              <a:rPr lang="en-US" sz="2800" b="1" i="1" dirty="0" smtClean="0">
                <a:solidFill>
                  <a:schemeClr val="accent5">
                    <a:lumMod val="50000"/>
                  </a:schemeClr>
                </a:solidFill>
              </a:rPr>
              <a:t>Helen Marlo, Ph.D.</a:t>
            </a:r>
          </a:p>
          <a:p>
            <a:endParaRPr lang="en-US" dirty="0"/>
          </a:p>
        </p:txBody>
      </p:sp>
      <p:sp>
        <p:nvSpPr>
          <p:cNvPr id="2" name="Title 1"/>
          <p:cNvSpPr>
            <a:spLocks noGrp="1"/>
          </p:cNvSpPr>
          <p:nvPr>
            <p:ph type="ctrTitle"/>
          </p:nvPr>
        </p:nvSpPr>
        <p:spPr>
          <a:xfrm>
            <a:off x="379704" y="687861"/>
            <a:ext cx="8353495" cy="2113280"/>
          </a:xfrm>
        </p:spPr>
        <p:txBody>
          <a:bodyPr>
            <a:normAutofit fontScale="90000"/>
          </a:bodyPr>
          <a:lstStyle/>
          <a:p>
            <a:r>
              <a:rPr lang="en-US" b="1" dirty="0">
                <a:solidFill>
                  <a:schemeClr val="accent5">
                    <a:lumMod val="50000"/>
                  </a:schemeClr>
                </a:solidFill>
              </a:rPr>
              <a:t>Teaching Analytical Psychology:</a:t>
            </a:r>
            <a:br>
              <a:rPr lang="en-US" b="1" dirty="0">
                <a:solidFill>
                  <a:schemeClr val="accent5">
                    <a:lumMod val="50000"/>
                  </a:schemeClr>
                </a:solidFill>
              </a:rPr>
            </a:br>
            <a:r>
              <a:rPr lang="en-US" b="1" dirty="0">
                <a:solidFill>
                  <a:schemeClr val="accent5">
                    <a:lumMod val="50000"/>
                  </a:schemeClr>
                </a:solidFill>
              </a:rPr>
              <a:t>What Works, What Matters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2976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chemeClr val="accent5">
                    <a:lumMod val="50000"/>
                  </a:schemeClr>
                </a:solidFill>
              </a:rPr>
              <a:t>“The processes of teaching the child that everything cannot be as he wills it are apt to be painful both to him and to his teacher.”</a:t>
            </a:r>
          </a:p>
          <a:p>
            <a:pPr marL="0" indent="0">
              <a:buNone/>
            </a:pPr>
            <a:endParaRPr lang="en-US" dirty="0"/>
          </a:p>
          <a:p>
            <a:pPr marL="0" indent="0">
              <a:buNone/>
            </a:pPr>
            <a:endParaRPr lang="en-US" dirty="0" smtClean="0"/>
          </a:p>
          <a:p>
            <a:r>
              <a:rPr lang="en-US" dirty="0" smtClean="0">
                <a:solidFill>
                  <a:schemeClr val="accent5">
                    <a:lumMod val="50000"/>
                  </a:schemeClr>
                </a:solidFill>
              </a:rPr>
              <a:t>“Education in the light of present-day knowledge and need calls for some spirited and creative innovations both in the substance and the purpose of current pedagogy.”</a:t>
            </a:r>
          </a:p>
          <a:p>
            <a:endParaRPr lang="en-US" dirty="0"/>
          </a:p>
          <a:p>
            <a:pPr marL="0" indent="0">
              <a:buNone/>
            </a:pPr>
            <a:endParaRPr lang="en-US" dirty="0" smtClean="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solidFill>
                  <a:schemeClr val="accent5">
                    <a:lumMod val="50000"/>
                  </a:schemeClr>
                </a:solidFill>
              </a:rPr>
              <a:t>Anne Sullivan</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0488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6300" y="787400"/>
            <a:ext cx="7378700" cy="5283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2176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864" y="1099898"/>
            <a:ext cx="8707014" cy="5473307"/>
          </a:xfrm>
        </p:spPr>
        <p:txBody>
          <a:bodyPr>
            <a:normAutofit fontScale="77500" lnSpcReduction="20000"/>
          </a:bodyPr>
          <a:lstStyle/>
          <a:p>
            <a:pPr marL="1337310" lvl="2" indent="-514350">
              <a:buFont typeface="+mj-lt"/>
              <a:buAutoNum type="arabicPeriod"/>
            </a:pPr>
            <a:r>
              <a:rPr lang="en-US" sz="3800" dirty="0" smtClean="0">
                <a:solidFill>
                  <a:schemeClr val="accent5">
                    <a:lumMod val="50000"/>
                  </a:schemeClr>
                </a:solidFill>
              </a:rPr>
              <a:t>Balanced role of student; teacher; content</a:t>
            </a:r>
          </a:p>
          <a:p>
            <a:pPr marL="822960" lvl="2" indent="0">
              <a:buNone/>
            </a:pPr>
            <a:endParaRPr lang="en-US" sz="3800" dirty="0" smtClean="0">
              <a:solidFill>
                <a:schemeClr val="accent5">
                  <a:lumMod val="50000"/>
                </a:schemeClr>
              </a:solidFill>
            </a:endParaRPr>
          </a:p>
          <a:p>
            <a:pPr marL="1337310" lvl="2" indent="-514350">
              <a:buFont typeface="+mj-lt"/>
              <a:buAutoNum type="arabicPeriod"/>
            </a:pPr>
            <a:r>
              <a:rPr lang="en-US" sz="3800" dirty="0" smtClean="0">
                <a:solidFill>
                  <a:schemeClr val="accent5">
                    <a:lumMod val="50000"/>
                  </a:schemeClr>
                </a:solidFill>
              </a:rPr>
              <a:t>Passion for knowledge; inherent curiosity; love of learning:  Internalized, unconscious principles (not mechanical skills)</a:t>
            </a:r>
          </a:p>
          <a:p>
            <a:pPr marL="1337310" lvl="2" indent="-514350">
              <a:buFont typeface="+mj-lt"/>
              <a:buAutoNum type="arabicPeriod"/>
            </a:pPr>
            <a:endParaRPr lang="en-US" sz="3800" dirty="0" smtClean="0">
              <a:solidFill>
                <a:schemeClr val="accent5">
                  <a:lumMod val="50000"/>
                </a:schemeClr>
              </a:solidFill>
            </a:endParaRPr>
          </a:p>
          <a:p>
            <a:pPr marL="1337310" lvl="2" indent="-514350">
              <a:buFont typeface="+mj-lt"/>
              <a:buAutoNum type="arabicPeriod"/>
            </a:pPr>
            <a:r>
              <a:rPr lang="en-US" sz="3800" dirty="0" smtClean="0">
                <a:solidFill>
                  <a:schemeClr val="accent5">
                    <a:lumMod val="50000"/>
                  </a:schemeClr>
                </a:solidFill>
              </a:rPr>
              <a:t>Learn by doing:  Hands on—Pragmatism </a:t>
            </a:r>
          </a:p>
          <a:p>
            <a:pPr marL="1337310" lvl="2" indent="-514350">
              <a:buFont typeface="+mj-lt"/>
              <a:buAutoNum type="arabicPeriod"/>
            </a:pPr>
            <a:endParaRPr lang="en-US" sz="3800" dirty="0" smtClean="0">
              <a:solidFill>
                <a:schemeClr val="accent5">
                  <a:lumMod val="50000"/>
                </a:schemeClr>
              </a:solidFill>
            </a:endParaRPr>
          </a:p>
          <a:p>
            <a:pPr marL="1337310" lvl="2" indent="-514350">
              <a:buFont typeface="+mj-lt"/>
              <a:buAutoNum type="arabicPeriod"/>
            </a:pPr>
            <a:r>
              <a:rPr lang="en-US" sz="3800" dirty="0" smtClean="0">
                <a:solidFill>
                  <a:schemeClr val="accent5">
                    <a:lumMod val="50000"/>
                  </a:schemeClr>
                </a:solidFill>
              </a:rPr>
              <a:t>Intelligent Inquiry:  Theory </a:t>
            </a:r>
            <a:r>
              <a:rPr lang="en-US" sz="3800" dirty="0">
                <a:solidFill>
                  <a:schemeClr val="accent5">
                    <a:lumMod val="50000"/>
                  </a:schemeClr>
                </a:solidFill>
              </a:rPr>
              <a:t>and </a:t>
            </a:r>
            <a:r>
              <a:rPr lang="en-US" sz="3800" dirty="0" smtClean="0">
                <a:solidFill>
                  <a:schemeClr val="accent5">
                    <a:lumMod val="50000"/>
                  </a:schemeClr>
                </a:solidFill>
              </a:rPr>
              <a:t>practice</a:t>
            </a:r>
          </a:p>
          <a:p>
            <a:pPr marL="1337310" lvl="2" indent="-514350">
              <a:buFont typeface="+mj-lt"/>
              <a:buAutoNum type="arabicPeriod"/>
            </a:pPr>
            <a:endParaRPr lang="en-US" sz="3800" dirty="0" smtClean="0"/>
          </a:p>
          <a:p>
            <a:pPr marL="1337310" lvl="2" indent="-514350">
              <a:buFont typeface="+mj-lt"/>
              <a:buAutoNum type="arabicPeriod"/>
            </a:pPr>
            <a:r>
              <a:rPr lang="en-US" sz="3800" dirty="0" smtClean="0">
                <a:solidFill>
                  <a:schemeClr val="accent5">
                    <a:lumMod val="50000"/>
                  </a:schemeClr>
                </a:solidFill>
              </a:rPr>
              <a:t>Direct Experience; Reflection</a:t>
            </a:r>
          </a:p>
          <a:p>
            <a:pPr marL="822960" lvl="2" indent="0">
              <a:buNone/>
            </a:pPr>
            <a:endParaRPr lang="en-US" sz="3800" dirty="0" smtClean="0">
              <a:solidFill>
                <a:schemeClr val="accent5">
                  <a:lumMod val="50000"/>
                </a:schemeClr>
              </a:solidFill>
            </a:endParaRPr>
          </a:p>
          <a:p>
            <a:pPr marL="1337310" lvl="2" indent="-514350">
              <a:buFont typeface="+mj-lt"/>
              <a:buAutoNum type="arabicPeriod"/>
            </a:pPr>
            <a:r>
              <a:rPr lang="en-US" sz="3800" dirty="0" smtClean="0">
                <a:solidFill>
                  <a:schemeClr val="accent5">
                    <a:lumMod val="50000"/>
                  </a:schemeClr>
                </a:solidFill>
              </a:rPr>
              <a:t>Interdisciplinary</a:t>
            </a:r>
          </a:p>
          <a:p>
            <a:pPr marL="2377440" lvl="8" indent="0">
              <a:buNone/>
            </a:pPr>
            <a:endParaRPr lang="en-US" sz="3200" dirty="0" smtClean="0">
              <a:solidFill>
                <a:schemeClr val="accent5">
                  <a:lumMod val="50000"/>
                </a:schemeClr>
              </a:solidFill>
            </a:endParaRPr>
          </a:p>
          <a:p>
            <a:pPr marL="2377440" lvl="8" indent="0">
              <a:buNone/>
            </a:pPr>
            <a:endParaRPr lang="en-US" sz="3200" dirty="0">
              <a:solidFill>
                <a:schemeClr val="accent5">
                  <a:lumMod val="50000"/>
                </a:schemeClr>
              </a:solidFill>
            </a:endParaRPr>
          </a:p>
          <a:p>
            <a:pPr marL="0" indent="0">
              <a:buNone/>
            </a:pPr>
            <a:endParaRPr lang="en-US" sz="3600" dirty="0" smtClean="0"/>
          </a:p>
        </p:txBody>
      </p:sp>
      <p:sp>
        <p:nvSpPr>
          <p:cNvPr id="4" name="Title 3"/>
          <p:cNvSpPr>
            <a:spLocks noGrp="1"/>
          </p:cNvSpPr>
          <p:nvPr>
            <p:ph type="title"/>
          </p:nvPr>
        </p:nvSpPr>
        <p:spPr>
          <a:xfrm>
            <a:off x="457200" y="152400"/>
            <a:ext cx="8229600" cy="829654"/>
          </a:xfrm>
        </p:spPr>
        <p:txBody>
          <a:bodyPr/>
          <a:lstStyle/>
          <a:p>
            <a:r>
              <a:rPr lang="en-US" dirty="0" smtClean="0">
                <a:solidFill>
                  <a:schemeClr val="accent5">
                    <a:lumMod val="50000"/>
                  </a:schemeClr>
                </a:solidFill>
              </a:rPr>
              <a:t>John Dewey:</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9095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929621" y="654703"/>
            <a:ext cx="7476247" cy="5693867"/>
          </a:xfrm>
          <a:prstGeom prst="rect">
            <a:avLst/>
          </a:prstGeom>
        </p:spPr>
        <p:txBody>
          <a:bodyPr wrap="square">
            <a:spAutoFit/>
          </a:bodyPr>
          <a:lstStyle/>
          <a:p>
            <a:r>
              <a:rPr lang="en-US" sz="2800" dirty="0" smtClean="0">
                <a:solidFill>
                  <a:schemeClr val="accent5">
                    <a:lumMod val="50000"/>
                  </a:schemeClr>
                </a:solidFill>
              </a:rPr>
              <a:t>“The belief that all genuine education comes about through experience does not mean that all experiences are genuinely or equally educative.” </a:t>
            </a:r>
          </a:p>
          <a:p>
            <a:r>
              <a:rPr lang="en-US" sz="2800" dirty="0" smtClean="0">
                <a:solidFill>
                  <a:schemeClr val="accent5">
                    <a:lumMod val="50000"/>
                  </a:schemeClr>
                </a:solidFill>
              </a:rPr>
              <a:t>				John Dewey</a:t>
            </a:r>
          </a:p>
          <a:p>
            <a:endParaRPr lang="en-US" sz="2800" dirty="0" smtClean="0"/>
          </a:p>
          <a:p>
            <a:endParaRPr lang="en-US" sz="2800" dirty="0"/>
          </a:p>
          <a:p>
            <a:endParaRPr lang="en-US" sz="2800" dirty="0" smtClean="0"/>
          </a:p>
          <a:p>
            <a:r>
              <a:rPr lang="en-US" sz="2800" dirty="0" smtClean="0">
                <a:solidFill>
                  <a:schemeClr val="accent5">
                    <a:lumMod val="50000"/>
                  </a:schemeClr>
                </a:solidFill>
              </a:rPr>
              <a:t>“We do not learn from experience…we learn from reflecting on experience.”</a:t>
            </a:r>
          </a:p>
          <a:p>
            <a:endParaRPr lang="en-US" sz="2800" dirty="0" smtClean="0">
              <a:solidFill>
                <a:schemeClr val="accent5">
                  <a:lumMod val="50000"/>
                </a:schemeClr>
              </a:solidFill>
            </a:endParaRPr>
          </a:p>
          <a:p>
            <a:r>
              <a:rPr lang="en-US" sz="2800" dirty="0">
                <a:solidFill>
                  <a:schemeClr val="accent5">
                    <a:lumMod val="50000"/>
                  </a:schemeClr>
                </a:solidFill>
              </a:rPr>
              <a:t>	</a:t>
            </a:r>
            <a:r>
              <a:rPr lang="en-US" sz="2800" dirty="0" smtClean="0">
                <a:solidFill>
                  <a:schemeClr val="accent5">
                    <a:lumMod val="50000"/>
                  </a:schemeClr>
                </a:solidFill>
              </a:rPr>
              <a:t>			John Dewey</a:t>
            </a:r>
          </a:p>
          <a:p>
            <a:endParaRPr lang="en-US" sz="2800" dirty="0" smtClean="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2840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3"/>
            <a:ext cx="8027227" cy="2794837"/>
          </a:xfrm>
        </p:spPr>
        <p:txBody>
          <a:bodyPr/>
          <a:lstStyle/>
          <a:p>
            <a:endParaRPr lang="en-US" dirty="0" smtClean="0"/>
          </a:p>
          <a:p>
            <a:endParaRPr lang="en-US" dirty="0"/>
          </a:p>
          <a:p>
            <a:endParaRPr lang="en-US" dirty="0" smtClean="0"/>
          </a:p>
          <a:p>
            <a:r>
              <a:rPr lang="en-US" b="1" dirty="0" smtClean="0">
                <a:solidFill>
                  <a:schemeClr val="accent5">
                    <a:lumMod val="50000"/>
                  </a:schemeClr>
                </a:solidFill>
              </a:rPr>
              <a:t>“</a:t>
            </a:r>
            <a:r>
              <a:rPr lang="en-US" b="1" dirty="0">
                <a:solidFill>
                  <a:schemeClr val="accent5">
                    <a:lumMod val="50000"/>
                  </a:schemeClr>
                </a:solidFill>
              </a:rPr>
              <a:t>It is not enough for the teacher to love the child. She must first love and understand the universe. She must prepare herself, and truly work at it.” </a:t>
            </a:r>
          </a:p>
          <a:p>
            <a:r>
              <a:rPr lang="en-US" dirty="0" smtClean="0">
                <a:solidFill>
                  <a:schemeClr val="accent5">
                    <a:lumMod val="50000"/>
                  </a:schemeClr>
                </a:solidFill>
              </a:rPr>
              <a:t>―Maria Montessori</a:t>
            </a:r>
            <a:endParaRPr lang="en-US" dirty="0">
              <a:solidFill>
                <a:schemeClr val="accent5">
                  <a:lumMod val="50000"/>
                </a:schemeClr>
              </a:solidFill>
            </a:endParaRPr>
          </a:p>
        </p:txBody>
      </p:sp>
      <p:pic>
        <p:nvPicPr>
          <p:cNvPr id="4" name="Picture 3"/>
          <p:cNvPicPr>
            <a:picLocks noChangeAspect="1"/>
          </p:cNvPicPr>
          <p:nvPr/>
        </p:nvPicPr>
        <p:blipFill>
          <a:blip r:embed="rId2"/>
          <a:stretch>
            <a:fillRect/>
          </a:stretch>
        </p:blipFill>
        <p:spPr>
          <a:xfrm>
            <a:off x="2487719" y="251645"/>
            <a:ext cx="4687384" cy="458259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7958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518" y="1243933"/>
            <a:ext cx="8333282" cy="5119767"/>
          </a:xfrm>
        </p:spPr>
        <p:txBody>
          <a:bodyPr>
            <a:normAutofit fontScale="62500" lnSpcReduction="20000"/>
          </a:bodyPr>
          <a:lstStyle/>
          <a:p>
            <a:pPr marL="0" indent="0" algn="ctr">
              <a:buNone/>
            </a:pPr>
            <a:endParaRPr lang="en-US" sz="3600" dirty="0" smtClean="0">
              <a:solidFill>
                <a:schemeClr val="accent5">
                  <a:lumMod val="50000"/>
                </a:schemeClr>
              </a:solidFill>
            </a:endParaRPr>
          </a:p>
          <a:p>
            <a:pPr marL="914400" indent="-914400">
              <a:buFont typeface="+mj-lt"/>
              <a:buAutoNum type="arabicPeriod"/>
            </a:pPr>
            <a:r>
              <a:rPr lang="en-US" sz="4500" dirty="0" smtClean="0">
                <a:solidFill>
                  <a:schemeClr val="accent5">
                    <a:lumMod val="50000"/>
                  </a:schemeClr>
                </a:solidFill>
              </a:rPr>
              <a:t>Individualized/Independent</a:t>
            </a:r>
          </a:p>
          <a:p>
            <a:pPr marL="0" indent="0" algn="ctr">
              <a:buNone/>
            </a:pPr>
            <a:endParaRPr lang="en-US" sz="4500" dirty="0" smtClean="0">
              <a:solidFill>
                <a:schemeClr val="accent5">
                  <a:lumMod val="50000"/>
                </a:schemeClr>
              </a:solidFill>
            </a:endParaRPr>
          </a:p>
          <a:p>
            <a:pPr marL="914400" indent="-914400">
              <a:buFont typeface="+mj-lt"/>
              <a:buAutoNum type="arabicPeriod"/>
            </a:pPr>
            <a:r>
              <a:rPr lang="en-US" sz="4500" dirty="0" smtClean="0">
                <a:solidFill>
                  <a:schemeClr val="accent5">
                    <a:lumMod val="50000"/>
                  </a:schemeClr>
                </a:solidFill>
              </a:rPr>
              <a:t>Curiosity and Imagination</a:t>
            </a:r>
          </a:p>
          <a:p>
            <a:pPr marL="0" indent="0" algn="ctr">
              <a:buNone/>
            </a:pPr>
            <a:endParaRPr lang="en-US" sz="4500" dirty="0" smtClean="0">
              <a:solidFill>
                <a:schemeClr val="accent5">
                  <a:lumMod val="50000"/>
                </a:schemeClr>
              </a:solidFill>
            </a:endParaRPr>
          </a:p>
          <a:p>
            <a:pPr marL="914400" indent="-914400">
              <a:buFont typeface="+mj-lt"/>
              <a:buAutoNum type="arabicPeriod"/>
            </a:pPr>
            <a:r>
              <a:rPr lang="en-US" sz="4500" dirty="0">
                <a:solidFill>
                  <a:schemeClr val="accent5">
                    <a:lumMod val="50000"/>
                  </a:schemeClr>
                </a:solidFill>
              </a:rPr>
              <a:t>Natural Spirituality</a:t>
            </a:r>
          </a:p>
          <a:p>
            <a:pPr marL="0" indent="0" algn="ctr">
              <a:buNone/>
            </a:pPr>
            <a:endParaRPr lang="en-US" sz="4500" dirty="0" smtClean="0">
              <a:solidFill>
                <a:schemeClr val="accent5">
                  <a:lumMod val="50000"/>
                </a:schemeClr>
              </a:solidFill>
            </a:endParaRPr>
          </a:p>
          <a:p>
            <a:pPr marL="914400" indent="-914400">
              <a:buFont typeface="+mj-lt"/>
              <a:buAutoNum type="arabicPeriod"/>
            </a:pPr>
            <a:r>
              <a:rPr lang="en-US" sz="4500" dirty="0" smtClean="0">
                <a:solidFill>
                  <a:schemeClr val="accent5">
                    <a:lumMod val="50000"/>
                  </a:schemeClr>
                </a:solidFill>
              </a:rPr>
              <a:t>Personal Development</a:t>
            </a:r>
          </a:p>
          <a:p>
            <a:pPr marL="0" indent="0" algn="ctr">
              <a:buNone/>
            </a:pPr>
            <a:endParaRPr lang="en-US" sz="4500" dirty="0" smtClean="0">
              <a:solidFill>
                <a:schemeClr val="accent5">
                  <a:lumMod val="50000"/>
                </a:schemeClr>
              </a:solidFill>
            </a:endParaRPr>
          </a:p>
          <a:p>
            <a:pPr marL="914400" indent="-914400">
              <a:buFont typeface="+mj-lt"/>
              <a:buAutoNum type="arabicPeriod"/>
            </a:pPr>
            <a:r>
              <a:rPr lang="en-US" sz="4500" dirty="0" smtClean="0">
                <a:solidFill>
                  <a:schemeClr val="accent5">
                    <a:lumMod val="50000"/>
                  </a:schemeClr>
                </a:solidFill>
              </a:rPr>
              <a:t>Structure with Freedom</a:t>
            </a:r>
          </a:p>
          <a:p>
            <a:pPr algn="ctr"/>
            <a:endParaRPr lang="en-US" sz="4500" dirty="0" smtClean="0">
              <a:solidFill>
                <a:schemeClr val="accent5">
                  <a:lumMod val="50000"/>
                </a:schemeClr>
              </a:solidFill>
            </a:endParaRPr>
          </a:p>
          <a:p>
            <a:pPr marL="914400" indent="-914400">
              <a:buFont typeface="+mj-lt"/>
              <a:buAutoNum type="arabicPeriod"/>
            </a:pPr>
            <a:r>
              <a:rPr lang="en-US" sz="4500" dirty="0" smtClean="0">
                <a:solidFill>
                  <a:schemeClr val="accent5">
                    <a:lumMod val="50000"/>
                  </a:schemeClr>
                </a:solidFill>
              </a:rPr>
              <a:t>Process Oriented</a:t>
            </a:r>
          </a:p>
          <a:p>
            <a:pPr algn="ctr"/>
            <a:endParaRPr lang="en-US" sz="3600" dirty="0"/>
          </a:p>
        </p:txBody>
      </p:sp>
      <p:sp>
        <p:nvSpPr>
          <p:cNvPr id="3" name="Title 2"/>
          <p:cNvSpPr>
            <a:spLocks noGrp="1"/>
          </p:cNvSpPr>
          <p:nvPr>
            <p:ph type="title"/>
          </p:nvPr>
        </p:nvSpPr>
        <p:spPr>
          <a:xfrm>
            <a:off x="457200" y="152400"/>
            <a:ext cx="8229600" cy="960593"/>
          </a:xfrm>
        </p:spPr>
        <p:txBody>
          <a:bodyPr/>
          <a:lstStyle/>
          <a:p>
            <a:pPr algn="ctr"/>
            <a:r>
              <a:rPr lang="en-US" b="1" dirty="0" smtClean="0">
                <a:solidFill>
                  <a:schemeClr val="accent5">
                    <a:lumMod val="50000"/>
                  </a:schemeClr>
                </a:solidFill>
              </a:rPr>
              <a:t>Maria Montessori</a:t>
            </a:r>
            <a:endParaRPr lang="en-US" b="1"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9340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solidFill>
                <a:schemeClr val="accent5">
                  <a:lumMod val="50000"/>
                </a:schemeClr>
              </a:solidFill>
            </a:endParaRPr>
          </a:p>
          <a:p>
            <a:pPr marL="0" indent="0">
              <a:buNone/>
            </a:pPr>
            <a:r>
              <a:rPr lang="en-US" dirty="0" smtClean="0">
                <a:solidFill>
                  <a:schemeClr val="accent5">
                    <a:lumMod val="50000"/>
                  </a:schemeClr>
                </a:solidFill>
              </a:rPr>
              <a:t>“If </a:t>
            </a:r>
            <a:r>
              <a:rPr lang="en-US" dirty="0">
                <a:solidFill>
                  <a:schemeClr val="accent5">
                    <a:lumMod val="50000"/>
                  </a:schemeClr>
                </a:solidFill>
              </a:rPr>
              <a:t>an educational act is to be efficacious, it will be only that one which tends to help toward the complete unfolding of life. To be thus helpful it is necessary rigorously to avoid the arrest of spontaneous movements and the imposition of arbitrary tasks</a:t>
            </a:r>
            <a:r>
              <a:rPr lang="en-US" dirty="0" smtClean="0">
                <a:solidFill>
                  <a:schemeClr val="accent5">
                    <a:lumMod val="50000"/>
                  </a:schemeClr>
                </a:solidFill>
              </a:rPr>
              <a:t>.”</a:t>
            </a:r>
            <a:endParaRPr lang="en-US" dirty="0">
              <a:solidFill>
                <a:schemeClr val="accent5">
                  <a:lumMod val="50000"/>
                </a:schemeClr>
              </a:solidFill>
            </a:endParaRPr>
          </a:p>
          <a:p>
            <a:pPr lvl="8"/>
            <a:endParaRPr lang="en-US" sz="2400" dirty="0" smtClean="0">
              <a:hlinkClick r:id="rId2"/>
            </a:endParaRPr>
          </a:p>
          <a:p>
            <a:endParaRPr lang="en-US" dirty="0"/>
          </a:p>
          <a:p>
            <a:endParaRPr lang="en-US" dirty="0"/>
          </a:p>
        </p:txBody>
      </p:sp>
      <p:sp>
        <p:nvSpPr>
          <p:cNvPr id="3" name="Title 2"/>
          <p:cNvSpPr>
            <a:spLocks noGrp="1"/>
          </p:cNvSpPr>
          <p:nvPr>
            <p:ph type="title"/>
          </p:nvPr>
        </p:nvSpPr>
        <p:spPr/>
        <p:txBody>
          <a:bodyPr/>
          <a:lstStyle/>
          <a:p>
            <a:r>
              <a:rPr lang="en-US" dirty="0" smtClean="0">
                <a:solidFill>
                  <a:schemeClr val="accent5">
                    <a:lumMod val="50000"/>
                  </a:schemeClr>
                </a:solidFill>
              </a:rPr>
              <a:t>Maria Montessori:</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3733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549916" y="152401"/>
            <a:ext cx="8136883" cy="751088"/>
          </a:xfrm>
        </p:spPr>
        <p:txBody>
          <a:bodyPr>
            <a:normAutofit fontScale="90000"/>
          </a:bodyPr>
          <a:lstStyle/>
          <a:p>
            <a:r>
              <a:rPr lang="en-US" dirty="0" smtClean="0">
                <a:solidFill>
                  <a:schemeClr val="accent5">
                    <a:lumMod val="50000"/>
                  </a:schemeClr>
                </a:solidFill>
              </a:rPr>
              <a:t>Carl Rogers:  Clinician and Academic</a:t>
            </a:r>
            <a:endParaRPr lang="en-US" dirty="0">
              <a:solidFill>
                <a:schemeClr val="accent5">
                  <a:lumMod val="50000"/>
                </a:schemeClr>
              </a:solidFill>
            </a:endParaRPr>
          </a:p>
        </p:txBody>
      </p:sp>
      <p:pic>
        <p:nvPicPr>
          <p:cNvPr id="6" name="Content Placeholder 5"/>
          <p:cNvPicPr>
            <a:picLocks noGrp="1" noChangeAspect="1"/>
          </p:cNvPicPr>
          <p:nvPr>
            <p:ph idx="1"/>
          </p:nvPr>
        </p:nvPicPr>
        <p:blipFill>
          <a:blip r:embed="rId3"/>
          <a:srcRect t="6969" b="6969"/>
          <a:stretch>
            <a:fillRect/>
          </a:stretch>
        </p:blipFill>
        <p:spPr>
          <a:xfrm>
            <a:off x="785594" y="1073711"/>
            <a:ext cx="7589301" cy="4216278"/>
          </a:xfrm>
        </p:spPr>
      </p:pic>
      <p:sp>
        <p:nvSpPr>
          <p:cNvPr id="4" name="TextBox 3"/>
          <p:cNvSpPr txBox="1"/>
          <p:nvPr/>
        </p:nvSpPr>
        <p:spPr>
          <a:xfrm>
            <a:off x="327331" y="5436207"/>
            <a:ext cx="8589173" cy="1200329"/>
          </a:xfrm>
          <a:prstGeom prst="rect">
            <a:avLst/>
          </a:prstGeom>
          <a:noFill/>
        </p:spPr>
        <p:txBody>
          <a:bodyPr wrap="square" rtlCol="0">
            <a:spAutoFit/>
          </a:bodyPr>
          <a:lstStyle/>
          <a:p>
            <a:r>
              <a:rPr lang="en-US" dirty="0">
                <a:solidFill>
                  <a:schemeClr val="accent5">
                    <a:lumMod val="50000"/>
                  </a:schemeClr>
                </a:solidFill>
              </a:rPr>
              <a:t>In responding to expressions in the classroom group, he </a:t>
            </a:r>
            <a:r>
              <a:rPr lang="en-US" b="1" dirty="0">
                <a:solidFill>
                  <a:schemeClr val="accent5">
                    <a:lumMod val="50000"/>
                  </a:schemeClr>
                </a:solidFill>
              </a:rPr>
              <a:t>accepts</a:t>
            </a:r>
            <a:r>
              <a:rPr lang="en-US" dirty="0">
                <a:solidFill>
                  <a:schemeClr val="accent5">
                    <a:lumMod val="50000"/>
                  </a:schemeClr>
                </a:solidFill>
              </a:rPr>
              <a:t> both the </a:t>
            </a:r>
            <a:r>
              <a:rPr lang="en-US" b="1" dirty="0">
                <a:solidFill>
                  <a:schemeClr val="accent5">
                    <a:lumMod val="50000"/>
                  </a:schemeClr>
                </a:solidFill>
              </a:rPr>
              <a:t>intellectual content </a:t>
            </a:r>
            <a:r>
              <a:rPr lang="en-US" dirty="0">
                <a:solidFill>
                  <a:schemeClr val="accent5">
                    <a:lumMod val="50000"/>
                  </a:schemeClr>
                </a:solidFill>
              </a:rPr>
              <a:t>and the </a:t>
            </a:r>
            <a:r>
              <a:rPr lang="en-US" b="1" dirty="0">
                <a:solidFill>
                  <a:schemeClr val="accent5">
                    <a:lumMod val="50000"/>
                  </a:schemeClr>
                </a:solidFill>
              </a:rPr>
              <a:t>emotionalized attitudes</a:t>
            </a:r>
            <a:r>
              <a:rPr lang="en-US" dirty="0">
                <a:solidFill>
                  <a:schemeClr val="accent5">
                    <a:lumMod val="50000"/>
                  </a:schemeClr>
                </a:solidFill>
              </a:rPr>
              <a:t>, </a:t>
            </a:r>
            <a:r>
              <a:rPr lang="en-US" dirty="0" err="1">
                <a:solidFill>
                  <a:schemeClr val="accent5">
                    <a:lumMod val="50000"/>
                  </a:schemeClr>
                </a:solidFill>
              </a:rPr>
              <a:t>endeavouring</a:t>
            </a:r>
            <a:r>
              <a:rPr lang="en-US" dirty="0">
                <a:solidFill>
                  <a:schemeClr val="accent5">
                    <a:lumMod val="50000"/>
                  </a:schemeClr>
                </a:solidFill>
              </a:rPr>
              <a:t> to give each aspect the approximate </a:t>
            </a:r>
            <a:r>
              <a:rPr lang="en-US" b="1" dirty="0">
                <a:solidFill>
                  <a:schemeClr val="accent5">
                    <a:lumMod val="50000"/>
                  </a:schemeClr>
                </a:solidFill>
              </a:rPr>
              <a:t>degree of emphasis </a:t>
            </a:r>
            <a:r>
              <a:rPr lang="en-US" dirty="0">
                <a:solidFill>
                  <a:schemeClr val="accent5">
                    <a:lumMod val="50000"/>
                  </a:schemeClr>
                </a:solidFill>
              </a:rPr>
              <a:t>which it has for the individual or the group.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8971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331" y="1178463"/>
            <a:ext cx="8359469" cy="5434023"/>
          </a:xfrm>
        </p:spPr>
        <p:txBody>
          <a:bodyPr>
            <a:normAutofit fontScale="47500" lnSpcReduction="20000"/>
          </a:bodyPr>
          <a:lstStyle/>
          <a:p>
            <a:pPr marL="0" indent="0">
              <a:buNone/>
            </a:pPr>
            <a:endParaRPr lang="en-US" dirty="0" smtClean="0">
              <a:solidFill>
                <a:schemeClr val="accent5">
                  <a:lumMod val="50000"/>
                </a:schemeClr>
              </a:solidFill>
            </a:endParaRPr>
          </a:p>
          <a:p>
            <a:pPr marL="514350" indent="-514350">
              <a:buFont typeface="+mj-lt"/>
              <a:buAutoNum type="arabicPeriod"/>
            </a:pPr>
            <a:r>
              <a:rPr lang="en-US" sz="5100" dirty="0" smtClean="0">
                <a:solidFill>
                  <a:schemeClr val="accent5">
                    <a:lumMod val="50000"/>
                  </a:schemeClr>
                </a:solidFill>
              </a:rPr>
              <a:t>Whole Person:  Feelings and Intellect</a:t>
            </a:r>
          </a:p>
          <a:p>
            <a:pPr marL="514350" indent="-514350">
              <a:buFont typeface="+mj-lt"/>
              <a:buAutoNum type="arabicPeriod"/>
            </a:pPr>
            <a:endParaRPr lang="en-US" sz="5100" dirty="0" smtClean="0">
              <a:solidFill>
                <a:schemeClr val="accent5">
                  <a:lumMod val="50000"/>
                </a:schemeClr>
              </a:solidFill>
            </a:endParaRPr>
          </a:p>
          <a:p>
            <a:pPr marL="514350" indent="-514350">
              <a:buFont typeface="+mj-lt"/>
              <a:buAutoNum type="arabicPeriod"/>
            </a:pPr>
            <a:r>
              <a:rPr lang="en-US" sz="5100" dirty="0" smtClean="0">
                <a:solidFill>
                  <a:schemeClr val="accent5">
                    <a:lumMod val="50000"/>
                  </a:schemeClr>
                </a:solidFill>
              </a:rPr>
              <a:t>Learn the Process of Learning</a:t>
            </a:r>
          </a:p>
          <a:p>
            <a:pPr marL="514350" indent="-514350">
              <a:buFont typeface="+mj-lt"/>
              <a:buAutoNum type="arabicPeriod"/>
            </a:pPr>
            <a:endParaRPr lang="en-US" sz="5100" dirty="0" smtClean="0">
              <a:solidFill>
                <a:schemeClr val="accent5">
                  <a:lumMod val="50000"/>
                </a:schemeClr>
              </a:solidFill>
            </a:endParaRPr>
          </a:p>
          <a:p>
            <a:pPr marL="514350" indent="-514350">
              <a:buFont typeface="+mj-lt"/>
              <a:buAutoNum type="arabicPeriod"/>
            </a:pPr>
            <a:r>
              <a:rPr lang="en-US" sz="5100" dirty="0" smtClean="0">
                <a:solidFill>
                  <a:schemeClr val="accent5">
                    <a:lumMod val="50000"/>
                  </a:schemeClr>
                </a:solidFill>
              </a:rPr>
              <a:t>Openness to Experience and Incorporating Change</a:t>
            </a:r>
          </a:p>
          <a:p>
            <a:pPr marL="514350" indent="-514350">
              <a:buFont typeface="+mj-lt"/>
              <a:buAutoNum type="arabicPeriod"/>
            </a:pPr>
            <a:endParaRPr lang="en-US" sz="5100" dirty="0" smtClean="0">
              <a:solidFill>
                <a:schemeClr val="accent5">
                  <a:lumMod val="50000"/>
                </a:schemeClr>
              </a:solidFill>
            </a:endParaRPr>
          </a:p>
          <a:p>
            <a:pPr marL="514350" indent="-514350">
              <a:buFont typeface="+mj-lt"/>
              <a:buAutoNum type="arabicPeriod"/>
            </a:pPr>
            <a:r>
              <a:rPr lang="en-US" sz="5100" dirty="0" smtClean="0">
                <a:solidFill>
                  <a:schemeClr val="accent5">
                    <a:lumMod val="50000"/>
                  </a:schemeClr>
                </a:solidFill>
              </a:rPr>
              <a:t>Personal Relevance and Necessity </a:t>
            </a:r>
          </a:p>
          <a:p>
            <a:pPr marL="514350" indent="-514350">
              <a:buFont typeface="+mj-lt"/>
              <a:buAutoNum type="arabicPeriod"/>
            </a:pPr>
            <a:endParaRPr lang="en-US" sz="5100" dirty="0" smtClean="0">
              <a:solidFill>
                <a:schemeClr val="accent5">
                  <a:lumMod val="50000"/>
                </a:schemeClr>
              </a:solidFill>
            </a:endParaRPr>
          </a:p>
          <a:p>
            <a:pPr marL="514350" indent="-514350">
              <a:buFont typeface="+mj-lt"/>
              <a:buAutoNum type="arabicPeriod"/>
            </a:pPr>
            <a:r>
              <a:rPr lang="en-US" sz="5100" dirty="0" smtClean="0">
                <a:solidFill>
                  <a:schemeClr val="accent5">
                    <a:lumMod val="50000"/>
                  </a:schemeClr>
                </a:solidFill>
              </a:rPr>
              <a:t>Organize and Provide Resources</a:t>
            </a:r>
          </a:p>
          <a:p>
            <a:pPr marL="514350" indent="-514350">
              <a:buFont typeface="+mj-lt"/>
              <a:buAutoNum type="arabicPeriod"/>
            </a:pPr>
            <a:endParaRPr lang="en-US" sz="5100" dirty="0" smtClean="0">
              <a:solidFill>
                <a:schemeClr val="accent5">
                  <a:lumMod val="50000"/>
                </a:schemeClr>
              </a:solidFill>
            </a:endParaRPr>
          </a:p>
          <a:p>
            <a:pPr marL="514350" indent="-514350">
              <a:buFont typeface="+mj-lt"/>
              <a:buAutoNum type="arabicPeriod"/>
            </a:pPr>
            <a:r>
              <a:rPr lang="en-US" sz="5100" dirty="0" smtClean="0">
                <a:solidFill>
                  <a:schemeClr val="accent5">
                    <a:lumMod val="50000"/>
                  </a:schemeClr>
                </a:solidFill>
              </a:rPr>
              <a:t>Instructor (Facilitator) Share Him/Herself:  Thoughts and Feelings</a:t>
            </a:r>
          </a:p>
          <a:p>
            <a:endParaRPr lang="en-US" sz="5100" dirty="0">
              <a:solidFill>
                <a:schemeClr val="accent5">
                  <a:lumMod val="50000"/>
                </a:schemeClr>
              </a:solidFill>
            </a:endParaRPr>
          </a:p>
          <a:p>
            <a:pPr marL="0" indent="0">
              <a:buNone/>
            </a:pPr>
            <a:r>
              <a:rPr lang="en-US" sz="5100" dirty="0">
                <a:solidFill>
                  <a:schemeClr val="accent5">
                    <a:lumMod val="50000"/>
                  </a:schemeClr>
                </a:solidFill>
              </a:rPr>
              <a:t> </a:t>
            </a:r>
          </a:p>
          <a:p>
            <a:endParaRPr lang="en-US" dirty="0"/>
          </a:p>
        </p:txBody>
      </p:sp>
      <p:sp>
        <p:nvSpPr>
          <p:cNvPr id="3" name="Title 2"/>
          <p:cNvSpPr>
            <a:spLocks noGrp="1"/>
          </p:cNvSpPr>
          <p:nvPr>
            <p:ph type="title"/>
          </p:nvPr>
        </p:nvSpPr>
        <p:spPr>
          <a:xfrm>
            <a:off x="457200" y="152400"/>
            <a:ext cx="8229600" cy="1026063"/>
          </a:xfrm>
        </p:spPr>
        <p:txBody>
          <a:bodyPr/>
          <a:lstStyle/>
          <a:p>
            <a:r>
              <a:rPr lang="en-US" dirty="0" smtClean="0">
                <a:solidFill>
                  <a:schemeClr val="accent5">
                    <a:lumMod val="50000"/>
                  </a:schemeClr>
                </a:solidFill>
              </a:rPr>
              <a:t>Carl Rogers</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91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endParaRPr lang="en-US" dirty="0" smtClean="0">
              <a:solidFill>
                <a:schemeClr val="accent5">
                  <a:lumMod val="50000"/>
                </a:schemeClr>
              </a:solidFill>
            </a:endParaRPr>
          </a:p>
          <a:p>
            <a:pPr marL="0" indent="0">
              <a:buNone/>
            </a:pPr>
            <a:r>
              <a:rPr lang="en-US" dirty="0">
                <a:solidFill>
                  <a:schemeClr val="accent5">
                    <a:lumMod val="50000"/>
                  </a:schemeClr>
                </a:solidFill>
              </a:rPr>
              <a:t>Self initiated learning which involves the </a:t>
            </a:r>
            <a:r>
              <a:rPr lang="en-US" b="1" dirty="0">
                <a:solidFill>
                  <a:schemeClr val="accent5">
                    <a:lumMod val="50000"/>
                  </a:schemeClr>
                </a:solidFill>
              </a:rPr>
              <a:t>whole person </a:t>
            </a:r>
            <a:r>
              <a:rPr lang="en-US" dirty="0">
                <a:solidFill>
                  <a:schemeClr val="accent5">
                    <a:lumMod val="50000"/>
                  </a:schemeClr>
                </a:solidFill>
              </a:rPr>
              <a:t>of the learner—</a:t>
            </a:r>
            <a:r>
              <a:rPr lang="en-US" b="1" dirty="0">
                <a:solidFill>
                  <a:schemeClr val="accent5">
                    <a:lumMod val="50000"/>
                  </a:schemeClr>
                </a:solidFill>
              </a:rPr>
              <a:t>feelings</a:t>
            </a:r>
            <a:r>
              <a:rPr lang="en-US" dirty="0">
                <a:solidFill>
                  <a:schemeClr val="accent5">
                    <a:lumMod val="50000"/>
                  </a:schemeClr>
                </a:solidFill>
              </a:rPr>
              <a:t> as well as </a:t>
            </a:r>
            <a:r>
              <a:rPr lang="en-US" b="1" dirty="0">
                <a:solidFill>
                  <a:schemeClr val="accent5">
                    <a:lumMod val="50000"/>
                  </a:schemeClr>
                </a:solidFill>
              </a:rPr>
              <a:t>intellect</a:t>
            </a:r>
            <a:r>
              <a:rPr lang="en-US" dirty="0">
                <a:solidFill>
                  <a:schemeClr val="accent5">
                    <a:lumMod val="50000"/>
                  </a:schemeClr>
                </a:solidFill>
              </a:rPr>
              <a:t>—is the most lasting and pervasive.</a:t>
            </a:r>
          </a:p>
          <a:p>
            <a:pPr marL="0" indent="0">
              <a:buNone/>
            </a:pPr>
            <a:endParaRPr lang="en-US" dirty="0">
              <a:solidFill>
                <a:schemeClr val="accent5">
                  <a:lumMod val="50000"/>
                </a:schemeClr>
              </a:solidFill>
            </a:endParaRPr>
          </a:p>
          <a:p>
            <a:pPr marL="0" indent="0">
              <a:buNone/>
            </a:pPr>
            <a:r>
              <a:rPr lang="en-US" dirty="0" smtClean="0">
                <a:solidFill>
                  <a:schemeClr val="accent5">
                    <a:lumMod val="50000"/>
                  </a:schemeClr>
                </a:solidFill>
              </a:rPr>
              <a:t>The most socially useful learning in the modern world is the </a:t>
            </a:r>
            <a:r>
              <a:rPr lang="en-US" b="1" dirty="0" smtClean="0">
                <a:solidFill>
                  <a:schemeClr val="accent5">
                    <a:lumMod val="50000"/>
                  </a:schemeClr>
                </a:solidFill>
              </a:rPr>
              <a:t>learning of the process of learning</a:t>
            </a:r>
            <a:r>
              <a:rPr lang="en-US" dirty="0" smtClean="0">
                <a:solidFill>
                  <a:schemeClr val="accent5">
                    <a:lumMod val="50000"/>
                  </a:schemeClr>
                </a:solidFill>
              </a:rPr>
              <a:t>, a continuing </a:t>
            </a:r>
            <a:r>
              <a:rPr lang="en-US" b="1" dirty="0" smtClean="0">
                <a:solidFill>
                  <a:schemeClr val="accent5">
                    <a:lumMod val="50000"/>
                  </a:schemeClr>
                </a:solidFill>
              </a:rPr>
              <a:t>openness to experience</a:t>
            </a:r>
            <a:r>
              <a:rPr lang="en-US" dirty="0" smtClean="0">
                <a:solidFill>
                  <a:schemeClr val="accent5">
                    <a:lumMod val="50000"/>
                  </a:schemeClr>
                </a:solidFill>
              </a:rPr>
              <a:t>, and </a:t>
            </a:r>
            <a:r>
              <a:rPr lang="en-US" b="1" dirty="0" smtClean="0">
                <a:solidFill>
                  <a:schemeClr val="accent5">
                    <a:lumMod val="50000"/>
                  </a:schemeClr>
                </a:solidFill>
              </a:rPr>
              <a:t>incorporation</a:t>
            </a:r>
            <a:r>
              <a:rPr lang="en-US" dirty="0" smtClean="0">
                <a:solidFill>
                  <a:schemeClr val="accent5">
                    <a:lumMod val="50000"/>
                  </a:schemeClr>
                </a:solidFill>
              </a:rPr>
              <a:t> into oneself of the </a:t>
            </a:r>
            <a:r>
              <a:rPr lang="en-US" b="1" dirty="0" smtClean="0">
                <a:solidFill>
                  <a:schemeClr val="accent5">
                    <a:lumMod val="50000"/>
                  </a:schemeClr>
                </a:solidFill>
              </a:rPr>
              <a:t>process of change</a:t>
            </a:r>
            <a:r>
              <a:rPr lang="en-US" dirty="0" smtClean="0">
                <a:solidFill>
                  <a:schemeClr val="accent5">
                    <a:lumMod val="50000"/>
                  </a:schemeClr>
                </a:solidFill>
              </a:rPr>
              <a:t>.</a:t>
            </a:r>
          </a:p>
          <a:p>
            <a:endParaRPr lang="en-US" dirty="0" smtClean="0">
              <a:solidFill>
                <a:schemeClr val="accent5">
                  <a:lumMod val="50000"/>
                </a:schemeClr>
              </a:solidFill>
            </a:endParaRPr>
          </a:p>
          <a:p>
            <a:pPr marL="0" indent="0">
              <a:buNone/>
            </a:pPr>
            <a:endParaRPr lang="en-US" dirty="0">
              <a:solidFill>
                <a:schemeClr val="accent5">
                  <a:lumMod val="50000"/>
                </a:schemeClr>
              </a:solidFill>
            </a:endParaRPr>
          </a:p>
          <a:p>
            <a:endParaRPr lang="en-US" dirty="0"/>
          </a:p>
        </p:txBody>
      </p:sp>
      <p:sp>
        <p:nvSpPr>
          <p:cNvPr id="3" name="Title 2"/>
          <p:cNvSpPr>
            <a:spLocks noGrp="1"/>
          </p:cNvSpPr>
          <p:nvPr>
            <p:ph type="title"/>
          </p:nvPr>
        </p:nvSpPr>
        <p:spPr/>
        <p:txBody>
          <a:bodyPr>
            <a:normAutofit fontScale="90000"/>
          </a:bodyPr>
          <a:lstStyle/>
          <a:p>
            <a:r>
              <a:rPr lang="en-US" dirty="0" smtClean="0">
                <a:solidFill>
                  <a:schemeClr val="accent5">
                    <a:lumMod val="50000"/>
                  </a:schemeClr>
                </a:solidFill>
              </a:rPr>
              <a:t>Carl Rogers:  On Teaching (Facilitating)</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1388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98736"/>
            <a:ext cx="8305800" cy="2616196"/>
          </a:xfrm>
        </p:spPr>
        <p:txBody>
          <a:bodyPr/>
          <a:lstStyle/>
          <a:p>
            <a:r>
              <a:rPr lang="en-US" b="1" dirty="0" smtClean="0">
                <a:solidFill>
                  <a:schemeClr val="accent5">
                    <a:lumMod val="50000"/>
                  </a:schemeClr>
                </a:solidFill>
              </a:rPr>
              <a:t>Analytical Psychology </a:t>
            </a:r>
            <a:br>
              <a:rPr lang="en-US" b="1" dirty="0" smtClean="0">
                <a:solidFill>
                  <a:schemeClr val="accent5">
                    <a:lumMod val="50000"/>
                  </a:schemeClr>
                </a:solidFill>
              </a:rPr>
            </a:br>
            <a:r>
              <a:rPr lang="en-US" b="1" dirty="0" smtClean="0">
                <a:solidFill>
                  <a:schemeClr val="accent5">
                    <a:lumMod val="50000"/>
                  </a:schemeClr>
                </a:solidFill>
              </a:rPr>
              <a:t>and Teaching </a:t>
            </a:r>
            <a:r>
              <a:rPr lang="en-US" dirty="0" smtClean="0"/>
              <a:t/>
            </a:r>
            <a:br>
              <a:rPr lang="en-US" dirty="0" smtClean="0"/>
            </a:br>
            <a:endParaRPr lang="en-US" dirty="0"/>
          </a:p>
        </p:txBody>
      </p:sp>
      <p:sp>
        <p:nvSpPr>
          <p:cNvPr id="3" name="TextBox 2"/>
          <p:cNvSpPr txBox="1"/>
          <p:nvPr/>
        </p:nvSpPr>
        <p:spPr>
          <a:xfrm>
            <a:off x="340425" y="3414932"/>
            <a:ext cx="8422575" cy="3785652"/>
          </a:xfrm>
          <a:prstGeom prst="rect">
            <a:avLst/>
          </a:prstGeom>
          <a:noFill/>
        </p:spPr>
        <p:txBody>
          <a:bodyPr wrap="square" rtlCol="0">
            <a:spAutoFit/>
          </a:bodyPr>
          <a:lstStyle/>
          <a:p>
            <a:pPr algn="ctr"/>
            <a:r>
              <a:rPr lang="en-US" sz="3200" b="1" i="1" dirty="0" smtClean="0">
                <a:solidFill>
                  <a:schemeClr val="accent5">
                    <a:lumMod val="50000"/>
                  </a:schemeClr>
                </a:solidFill>
                <a:latin typeface="+mj-lt"/>
              </a:rPr>
              <a:t>Influential Teachers on Education </a:t>
            </a:r>
          </a:p>
          <a:p>
            <a:pPr algn="ctr"/>
            <a:endParaRPr lang="en-US" sz="3200" b="1" i="1" dirty="0" smtClean="0">
              <a:solidFill>
                <a:schemeClr val="accent5">
                  <a:lumMod val="50000"/>
                </a:schemeClr>
              </a:solidFill>
              <a:latin typeface="+mj-lt"/>
            </a:endParaRPr>
          </a:p>
          <a:p>
            <a:pPr algn="ctr"/>
            <a:r>
              <a:rPr lang="en-US" sz="3200" b="1" i="1" dirty="0">
                <a:solidFill>
                  <a:schemeClr val="accent5">
                    <a:lumMod val="50000"/>
                  </a:schemeClr>
                </a:solidFill>
              </a:rPr>
              <a:t>Relationship between Teaching &amp; </a:t>
            </a:r>
            <a:r>
              <a:rPr lang="en-US" sz="3200" b="1" i="1" dirty="0" smtClean="0">
                <a:solidFill>
                  <a:schemeClr val="accent5">
                    <a:lumMod val="50000"/>
                  </a:schemeClr>
                </a:solidFill>
              </a:rPr>
              <a:t>Practice</a:t>
            </a:r>
            <a:r>
              <a:rPr lang="en-US" sz="3200" b="1" i="1" dirty="0" smtClean="0">
                <a:solidFill>
                  <a:schemeClr val="accent5">
                    <a:lumMod val="50000"/>
                  </a:schemeClr>
                </a:solidFill>
                <a:latin typeface="+mj-lt"/>
              </a:rPr>
              <a:t> </a:t>
            </a:r>
          </a:p>
          <a:p>
            <a:pPr algn="ctr"/>
            <a:endParaRPr lang="en-US" sz="3200" b="1" i="1" dirty="0">
              <a:solidFill>
                <a:schemeClr val="accent5">
                  <a:lumMod val="50000"/>
                </a:schemeClr>
              </a:solidFill>
              <a:latin typeface="+mj-lt"/>
            </a:endParaRPr>
          </a:p>
          <a:p>
            <a:pPr algn="ctr"/>
            <a:r>
              <a:rPr lang="en-US" sz="3200" b="1" i="1" dirty="0" smtClean="0">
                <a:solidFill>
                  <a:schemeClr val="accent5">
                    <a:lumMod val="50000"/>
                  </a:schemeClr>
                </a:solidFill>
                <a:latin typeface="+mj-lt"/>
              </a:rPr>
              <a:t>Connections with Analytical Psychology,</a:t>
            </a:r>
          </a:p>
          <a:p>
            <a:pPr algn="ctr"/>
            <a:r>
              <a:rPr lang="en-US" sz="3200" b="1" i="1" dirty="0" smtClean="0">
                <a:solidFill>
                  <a:schemeClr val="accent5">
                    <a:lumMod val="50000"/>
                  </a:schemeClr>
                </a:solidFill>
                <a:latin typeface="+mj-lt"/>
              </a:rPr>
              <a:t>Training, and Clinical Practice</a:t>
            </a:r>
            <a:r>
              <a:rPr lang="en-US" sz="4000" dirty="0">
                <a:solidFill>
                  <a:schemeClr val="accent5">
                    <a:lumMod val="50000"/>
                  </a:schemeClr>
                </a:solidFill>
                <a:latin typeface="+mj-lt"/>
              </a:rPr>
              <a:t/>
            </a:r>
            <a:br>
              <a:rPr lang="en-US" sz="4000" dirty="0">
                <a:solidFill>
                  <a:schemeClr val="accent5">
                    <a:lumMod val="50000"/>
                  </a:schemeClr>
                </a:solidFill>
                <a:latin typeface="+mj-lt"/>
              </a:rPr>
            </a:br>
            <a:endParaRPr lang="en-US" sz="4000" dirty="0">
              <a:solidFill>
                <a:schemeClr val="accent5">
                  <a:lumMod val="50000"/>
                </a:schemeClr>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255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8516" r="8516"/>
          <a:stretch>
            <a:fillRect/>
          </a:stretch>
        </p:blipFill>
        <p:spPr>
          <a:xfrm>
            <a:off x="536824" y="248787"/>
            <a:ext cx="7738112" cy="5227910"/>
          </a:xfrm>
        </p:spPr>
      </p:pic>
      <p:sp>
        <p:nvSpPr>
          <p:cNvPr id="8" name="TextBox 7"/>
          <p:cNvSpPr txBox="1"/>
          <p:nvPr/>
        </p:nvSpPr>
        <p:spPr>
          <a:xfrm>
            <a:off x="261866" y="5385038"/>
            <a:ext cx="8615360" cy="646331"/>
          </a:xfrm>
          <a:prstGeom prst="rect">
            <a:avLst/>
          </a:prstGeom>
          <a:noFill/>
        </p:spPr>
        <p:txBody>
          <a:bodyPr wrap="square" rtlCol="0">
            <a:spAutoFit/>
          </a:bodyPr>
          <a:lstStyle/>
          <a:p>
            <a:endParaRPr lang="en-US" dirty="0" smtClean="0">
              <a:solidFill>
                <a:schemeClr val="accent5">
                  <a:lumMod val="50000"/>
                </a:schemeClr>
              </a:solidFill>
            </a:endParaRPr>
          </a:p>
          <a:p>
            <a:r>
              <a:rPr lang="en-US" b="1" dirty="0" smtClean="0">
                <a:solidFill>
                  <a:schemeClr val="accent5">
                    <a:lumMod val="50000"/>
                  </a:schemeClr>
                </a:solidFill>
              </a:rPr>
              <a:t>“…good example still remains the best pedagogic method…” </a:t>
            </a:r>
            <a:r>
              <a:rPr lang="en-US" dirty="0">
                <a:solidFill>
                  <a:schemeClr val="accent5">
                    <a:lumMod val="50000"/>
                  </a:schemeClr>
                </a:solidFill>
              </a:rPr>
              <a:t>(Jung, CW 17, 107</a:t>
            </a:r>
            <a:r>
              <a:rPr lang="en-US" dirty="0" smtClean="0">
                <a:solidFill>
                  <a:schemeClr val="accent5">
                    <a:lumMod val="50000"/>
                  </a:schemeClr>
                </a:solidFill>
              </a:rPr>
              <a:t>).</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1006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5">
                    <a:lumMod val="50000"/>
                  </a:schemeClr>
                </a:solidFill>
              </a:rPr>
              <a:t>Four Stages of Psychotherapy/Analysis (Jung, CW16):</a:t>
            </a:r>
          </a:p>
          <a:p>
            <a:endParaRPr lang="en-US" dirty="0" smtClean="0">
              <a:solidFill>
                <a:schemeClr val="accent5">
                  <a:lumMod val="50000"/>
                </a:schemeClr>
              </a:solidFill>
            </a:endParaRPr>
          </a:p>
          <a:p>
            <a:pPr lvl="1"/>
            <a:r>
              <a:rPr lang="en-US" dirty="0" smtClean="0">
                <a:solidFill>
                  <a:schemeClr val="accent5">
                    <a:lumMod val="50000"/>
                  </a:schemeClr>
                </a:solidFill>
              </a:rPr>
              <a:t>Confession/Catharsis</a:t>
            </a:r>
          </a:p>
          <a:p>
            <a:pPr lvl="1"/>
            <a:endParaRPr lang="en-US" dirty="0" smtClean="0">
              <a:solidFill>
                <a:schemeClr val="accent5">
                  <a:lumMod val="50000"/>
                </a:schemeClr>
              </a:solidFill>
            </a:endParaRPr>
          </a:p>
          <a:p>
            <a:pPr lvl="1"/>
            <a:r>
              <a:rPr lang="en-US" dirty="0" smtClean="0">
                <a:solidFill>
                  <a:schemeClr val="accent5">
                    <a:lumMod val="50000"/>
                  </a:schemeClr>
                </a:solidFill>
              </a:rPr>
              <a:t>Elucidation</a:t>
            </a:r>
          </a:p>
          <a:p>
            <a:pPr lvl="1"/>
            <a:endParaRPr lang="en-US" dirty="0" smtClean="0">
              <a:solidFill>
                <a:schemeClr val="accent5">
                  <a:lumMod val="50000"/>
                </a:schemeClr>
              </a:solidFill>
            </a:endParaRPr>
          </a:p>
          <a:p>
            <a:pPr lvl="1"/>
            <a:r>
              <a:rPr lang="en-US" b="1" i="1" dirty="0" smtClean="0">
                <a:solidFill>
                  <a:schemeClr val="accent5">
                    <a:lumMod val="50000"/>
                  </a:schemeClr>
                </a:solidFill>
              </a:rPr>
              <a:t>Education</a:t>
            </a:r>
          </a:p>
          <a:p>
            <a:pPr lvl="1"/>
            <a:endParaRPr lang="en-US" dirty="0" smtClean="0">
              <a:solidFill>
                <a:schemeClr val="accent5">
                  <a:lumMod val="50000"/>
                </a:schemeClr>
              </a:solidFill>
            </a:endParaRPr>
          </a:p>
          <a:p>
            <a:pPr lvl="1"/>
            <a:r>
              <a:rPr lang="en-US" dirty="0" smtClean="0">
                <a:solidFill>
                  <a:schemeClr val="accent5">
                    <a:lumMod val="50000"/>
                  </a:schemeClr>
                </a:solidFill>
              </a:rPr>
              <a:t>Transformation</a:t>
            </a:r>
            <a:endParaRPr lang="en-US" dirty="0">
              <a:solidFill>
                <a:schemeClr val="accent5">
                  <a:lumMod val="50000"/>
                </a:schemeClr>
              </a:solidFill>
            </a:endParaRPr>
          </a:p>
        </p:txBody>
      </p:sp>
      <p:sp>
        <p:nvSpPr>
          <p:cNvPr id="3" name="Title 2"/>
          <p:cNvSpPr>
            <a:spLocks noGrp="1"/>
          </p:cNvSpPr>
          <p:nvPr>
            <p:ph type="title"/>
          </p:nvPr>
        </p:nvSpPr>
        <p:spPr/>
        <p:txBody>
          <a:bodyPr/>
          <a:lstStyle/>
          <a:p>
            <a:r>
              <a:rPr lang="en-US" dirty="0" smtClean="0">
                <a:solidFill>
                  <a:schemeClr val="accent5">
                    <a:lumMod val="50000"/>
                  </a:schemeClr>
                </a:solidFill>
              </a:rPr>
              <a:t>Carl Jung:</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6323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solidFill>
                  <a:schemeClr val="accent5">
                    <a:lumMod val="50000"/>
                  </a:schemeClr>
                </a:solidFill>
              </a:rPr>
              <a:t>Regarding the “Education” Stage</a:t>
            </a:r>
            <a:r>
              <a:rPr lang="en-US" dirty="0" smtClean="0">
                <a:solidFill>
                  <a:schemeClr val="accent5">
                    <a:lumMod val="50000"/>
                  </a:schemeClr>
                </a:solidFill>
              </a:rPr>
              <a:t>:  </a:t>
            </a:r>
          </a:p>
          <a:p>
            <a:endParaRPr lang="en-US" dirty="0">
              <a:solidFill>
                <a:schemeClr val="accent5">
                  <a:lumMod val="50000"/>
                </a:schemeClr>
              </a:solidFill>
            </a:endParaRPr>
          </a:p>
          <a:p>
            <a:r>
              <a:rPr lang="en-US" dirty="0" smtClean="0">
                <a:solidFill>
                  <a:schemeClr val="accent5">
                    <a:lumMod val="50000"/>
                  </a:schemeClr>
                </a:solidFill>
              </a:rPr>
              <a:t>“…the crooked paths of a neurosis lead to as many obstinate habits, and that for all our insight these do not disappear until replaced by other habits.  But habits are won only by exercise, and appropriate education is the sole means to this end.  The patient must be drawn out of himself into other paths, which is the true meaning of “education,” and this can only be achieved by an educative will.  We can therefore see why Adler’s approach has found </a:t>
            </a:r>
            <a:r>
              <a:rPr lang="en-US" dirty="0" err="1" smtClean="0">
                <a:solidFill>
                  <a:schemeClr val="accent5">
                    <a:lumMod val="50000"/>
                  </a:schemeClr>
                </a:solidFill>
              </a:rPr>
              <a:t>favour</a:t>
            </a:r>
            <a:r>
              <a:rPr lang="en-US" dirty="0" smtClean="0">
                <a:solidFill>
                  <a:schemeClr val="accent5">
                    <a:lumMod val="50000"/>
                  </a:schemeClr>
                </a:solidFill>
              </a:rPr>
              <a:t> chiefly with clergymen and teachers, while Freud’s approach is fancied by doctors and intellectuals, who are one and all bad nurses and educators. (Jung, CW, 16, 152).</a:t>
            </a:r>
            <a:endParaRPr lang="en-US" dirty="0">
              <a:solidFill>
                <a:schemeClr val="accent5">
                  <a:lumMod val="50000"/>
                </a:schemeClr>
              </a:solidFill>
            </a:endParaRPr>
          </a:p>
        </p:txBody>
      </p:sp>
      <p:sp>
        <p:nvSpPr>
          <p:cNvPr id="3" name="Title 2"/>
          <p:cNvSpPr>
            <a:spLocks noGrp="1"/>
          </p:cNvSpPr>
          <p:nvPr>
            <p:ph type="title"/>
          </p:nvPr>
        </p:nvSpPr>
        <p:spPr/>
        <p:txBody>
          <a:bodyPr/>
          <a:lstStyle/>
          <a:p>
            <a:r>
              <a:rPr lang="en-US" dirty="0" smtClean="0">
                <a:solidFill>
                  <a:schemeClr val="accent5">
                    <a:lumMod val="50000"/>
                  </a:schemeClr>
                </a:solidFill>
              </a:rPr>
              <a:t>Carl Jung</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682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accent5">
                    <a:lumMod val="50000"/>
                  </a:schemeClr>
                </a:solidFill>
              </a:rPr>
              <a:t>Regarding the “Education” Stage</a:t>
            </a:r>
            <a:r>
              <a:rPr lang="en-US" dirty="0">
                <a:solidFill>
                  <a:schemeClr val="accent5">
                    <a:lumMod val="50000"/>
                  </a:schemeClr>
                </a:solidFill>
              </a:rPr>
              <a:t>:  </a:t>
            </a:r>
            <a:endParaRPr lang="en-US" dirty="0" smtClean="0">
              <a:solidFill>
                <a:schemeClr val="accent5">
                  <a:lumMod val="50000"/>
                </a:schemeClr>
              </a:solidFill>
            </a:endParaRPr>
          </a:p>
          <a:p>
            <a:pPr marL="0" indent="0">
              <a:buNone/>
            </a:pPr>
            <a:endParaRPr lang="en-US" dirty="0" smtClean="0">
              <a:solidFill>
                <a:schemeClr val="accent5">
                  <a:lumMod val="50000"/>
                </a:schemeClr>
              </a:solidFill>
            </a:endParaRPr>
          </a:p>
          <a:p>
            <a:r>
              <a:rPr lang="en-US" dirty="0" smtClean="0">
                <a:solidFill>
                  <a:schemeClr val="accent5">
                    <a:lumMod val="50000"/>
                  </a:schemeClr>
                </a:solidFill>
              </a:rPr>
              <a:t>“Finally comes education, pointing out that no amount of confession and no amount of explaining can make the crooked plant grow straight, but that it must be trained upon the trellis of the norm by the gardener’s art.  Only then will normal adaptation be reached.” (Jung, CW, 16, 153).</a:t>
            </a:r>
            <a:endParaRPr lang="en-US" dirty="0">
              <a:solidFill>
                <a:schemeClr val="accent5">
                  <a:lumMod val="50000"/>
                </a:schemeClr>
              </a:solidFill>
            </a:endParaRPr>
          </a:p>
        </p:txBody>
      </p:sp>
      <p:sp>
        <p:nvSpPr>
          <p:cNvPr id="3" name="Title 2"/>
          <p:cNvSpPr>
            <a:spLocks noGrp="1"/>
          </p:cNvSpPr>
          <p:nvPr>
            <p:ph type="title"/>
          </p:nvPr>
        </p:nvSpPr>
        <p:spPr/>
        <p:txBody>
          <a:bodyPr/>
          <a:lstStyle/>
          <a:p>
            <a:r>
              <a:rPr lang="en-US" dirty="0">
                <a:solidFill>
                  <a:schemeClr val="accent5">
                    <a:lumMod val="50000"/>
                  </a:schemeClr>
                </a:solidFill>
              </a:rPr>
              <a:t>Carl Jung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0166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5">
                    <a:lumMod val="50000"/>
                  </a:schemeClr>
                </a:solidFill>
              </a:rPr>
              <a:t>“The adult is educable, and can respond gratefully to the art of individual education; but naturally his education cannot be conducted along the lines suitable to the child.  He has lost the extraordinary plasticity of the child’s mind, and has acquired a will of his own, personal convictions, and a more or less definite consciousness of himself, so that he is far less amenable to systematic influence….The adult…feels himself to be the upholder of contemporary culture.  He therefore has little inclination to submit to a teacher like a child…” (Jung, CW 17, ¶109).</a:t>
            </a:r>
            <a:endParaRPr lang="en-US" dirty="0">
              <a:solidFill>
                <a:schemeClr val="accent5">
                  <a:lumMod val="50000"/>
                </a:schemeClr>
              </a:solidFill>
            </a:endParaRPr>
          </a:p>
        </p:txBody>
      </p:sp>
      <p:sp>
        <p:nvSpPr>
          <p:cNvPr id="3" name="Title 2"/>
          <p:cNvSpPr>
            <a:spLocks noGrp="1"/>
          </p:cNvSpPr>
          <p:nvPr>
            <p:ph type="title"/>
          </p:nvPr>
        </p:nvSpPr>
        <p:spPr/>
        <p:txBody>
          <a:bodyPr/>
          <a:lstStyle/>
          <a:p>
            <a:r>
              <a:rPr lang="en-US" dirty="0" smtClean="0">
                <a:solidFill>
                  <a:schemeClr val="accent5">
                    <a:lumMod val="50000"/>
                  </a:schemeClr>
                </a:solidFill>
              </a:rPr>
              <a:t>Carl Jung:  On Adults and Education</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093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solidFill>
                  <a:schemeClr val="accent5">
                    <a:lumMod val="50000"/>
                  </a:schemeClr>
                </a:solidFill>
              </a:rPr>
              <a:t>“At present we educate people only up to the point where they can earn a living…The solution of all the remaining complicated problems of life is left to the discretion—and ignorance of the individual.  Innumerable ill-advised and unhappy marriages, innumerable professional disappointments, are due solely to this lack of adult education.  Vast numbers of men and women thus spend their entire lives in complete ignorance of the most important things.  Many childish vices are believed to be ineradicable, largely because they are often found in adults whose education is supposed to be finished, and who are therefore thought to be long past the educable period.” (Jung, CW 17, 109).</a:t>
            </a:r>
            <a:endParaRPr lang="en-US" dirty="0">
              <a:solidFill>
                <a:schemeClr val="accent5">
                  <a:lumMod val="50000"/>
                </a:schemeClr>
              </a:solidFill>
            </a:endParaRPr>
          </a:p>
        </p:txBody>
      </p:sp>
      <p:sp>
        <p:nvSpPr>
          <p:cNvPr id="3" name="Title 2"/>
          <p:cNvSpPr>
            <a:spLocks noGrp="1"/>
          </p:cNvSpPr>
          <p:nvPr>
            <p:ph type="title"/>
          </p:nvPr>
        </p:nvSpPr>
        <p:spPr/>
        <p:txBody>
          <a:bodyPr>
            <a:normAutofit/>
          </a:bodyPr>
          <a:lstStyle/>
          <a:p>
            <a:r>
              <a:rPr lang="en-US" sz="3200" dirty="0" smtClean="0">
                <a:solidFill>
                  <a:schemeClr val="accent5">
                    <a:lumMod val="50000"/>
                  </a:schemeClr>
                </a:solidFill>
              </a:rPr>
              <a:t>Carl Jung:  Education and Clinical Concerns </a:t>
            </a:r>
            <a:endParaRPr lang="en-US" sz="3200"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7075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5">
                    <a:lumMod val="50000"/>
                  </a:schemeClr>
                </a:solidFill>
              </a:rPr>
              <a:t>“…My teacher was an instrument of fate.  He was the first to give me a taste of the hard truth that the gifts of the gods have two sides, a bright and a dark.  To rush ahead is to invite blow, and if you don</a:t>
            </a:r>
            <a:r>
              <a:rPr lang="fr-FR" dirty="0" smtClean="0">
                <a:solidFill>
                  <a:schemeClr val="accent5">
                    <a:lumMod val="50000"/>
                  </a:schemeClr>
                </a:solidFill>
              </a:rPr>
              <a:t>’</a:t>
            </a:r>
            <a:r>
              <a:rPr lang="en-US" dirty="0" smtClean="0">
                <a:solidFill>
                  <a:schemeClr val="accent5">
                    <a:lumMod val="50000"/>
                  </a:schemeClr>
                </a:solidFill>
              </a:rPr>
              <a:t>t get them from the teacher, you will get them from fate, and generally from both. </a:t>
            </a:r>
            <a:r>
              <a:rPr lang="en-US" dirty="0">
                <a:solidFill>
                  <a:schemeClr val="accent5">
                    <a:lumMod val="50000"/>
                  </a:schemeClr>
                </a:solidFill>
              </a:rPr>
              <a:t>(Jung CW 17, ¶</a:t>
            </a:r>
            <a:r>
              <a:rPr lang="en-US" dirty="0" smtClean="0">
                <a:solidFill>
                  <a:schemeClr val="accent5">
                    <a:lumMod val="50000"/>
                  </a:schemeClr>
                </a:solidFill>
              </a:rPr>
              <a:t>246)</a:t>
            </a:r>
            <a:endParaRPr lang="en-US" dirty="0">
              <a:solidFill>
                <a:schemeClr val="accent5">
                  <a:lumMod val="50000"/>
                </a:schemeClr>
              </a:solidFill>
            </a:endParaRPr>
          </a:p>
        </p:txBody>
      </p:sp>
      <p:sp>
        <p:nvSpPr>
          <p:cNvPr id="3" name="Title 2"/>
          <p:cNvSpPr>
            <a:spLocks noGrp="1"/>
          </p:cNvSpPr>
          <p:nvPr>
            <p:ph type="title"/>
          </p:nvPr>
        </p:nvSpPr>
        <p:spPr/>
        <p:txBody>
          <a:bodyPr/>
          <a:lstStyle/>
          <a:p>
            <a:r>
              <a:rPr lang="en-US" dirty="0" smtClean="0">
                <a:solidFill>
                  <a:schemeClr val="accent5">
                    <a:lumMod val="50000"/>
                  </a:schemeClr>
                </a:solidFill>
              </a:rPr>
              <a:t>Carl Jung: On his Teachers</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3023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solidFill>
                  <a:schemeClr val="accent5">
                    <a:lumMod val="50000"/>
                  </a:schemeClr>
                </a:solidFill>
              </a:rPr>
              <a:t>“I </a:t>
            </a:r>
            <a:r>
              <a:rPr lang="en-US" dirty="0">
                <a:solidFill>
                  <a:schemeClr val="accent5">
                    <a:lumMod val="50000"/>
                  </a:schemeClr>
                </a:solidFill>
              </a:rPr>
              <a:t>would say, in the light of my own experience, that an understanding heart is </a:t>
            </a:r>
            <a:r>
              <a:rPr lang="en-US" dirty="0" smtClean="0">
                <a:solidFill>
                  <a:schemeClr val="accent5">
                    <a:lumMod val="50000"/>
                  </a:schemeClr>
                </a:solidFill>
              </a:rPr>
              <a:t>everything in </a:t>
            </a:r>
            <a:r>
              <a:rPr lang="en-US" dirty="0">
                <a:solidFill>
                  <a:schemeClr val="accent5">
                    <a:lumMod val="50000"/>
                  </a:schemeClr>
                </a:solidFill>
              </a:rPr>
              <a:t>a teacher, and cannot be esteemed highly enough. One looks back with </a:t>
            </a:r>
            <a:r>
              <a:rPr lang="en-US" dirty="0" smtClean="0">
                <a:solidFill>
                  <a:schemeClr val="accent5">
                    <a:lumMod val="50000"/>
                  </a:schemeClr>
                </a:solidFill>
              </a:rPr>
              <a:t>appreciation to </a:t>
            </a:r>
            <a:r>
              <a:rPr lang="en-US" dirty="0">
                <a:solidFill>
                  <a:schemeClr val="accent5">
                    <a:lumMod val="50000"/>
                  </a:schemeClr>
                </a:solidFill>
              </a:rPr>
              <a:t>the brilliant teachers, but with gratitude to those who touched our human </a:t>
            </a:r>
            <a:r>
              <a:rPr lang="en-US" dirty="0" smtClean="0">
                <a:solidFill>
                  <a:schemeClr val="accent5">
                    <a:lumMod val="50000"/>
                  </a:schemeClr>
                </a:solidFill>
              </a:rPr>
              <a:t>feelings.  The </a:t>
            </a:r>
            <a:r>
              <a:rPr lang="en-US" dirty="0">
                <a:solidFill>
                  <a:schemeClr val="accent5">
                    <a:lumMod val="50000"/>
                  </a:schemeClr>
                </a:solidFill>
              </a:rPr>
              <a:t>curriculum is so much necessary raw material, but warmth is the vital element for </a:t>
            </a:r>
            <a:r>
              <a:rPr lang="en-US" dirty="0" smtClean="0">
                <a:solidFill>
                  <a:schemeClr val="accent5">
                    <a:lumMod val="50000"/>
                  </a:schemeClr>
                </a:solidFill>
              </a:rPr>
              <a:t>the growing </a:t>
            </a:r>
            <a:r>
              <a:rPr lang="en-US" dirty="0">
                <a:solidFill>
                  <a:schemeClr val="accent5">
                    <a:lumMod val="50000"/>
                  </a:schemeClr>
                </a:solidFill>
              </a:rPr>
              <a:t>plant and for the soul of the child</a:t>
            </a:r>
            <a:r>
              <a:rPr lang="en-US" dirty="0" smtClean="0">
                <a:solidFill>
                  <a:schemeClr val="accent5">
                    <a:lumMod val="50000"/>
                  </a:schemeClr>
                </a:solidFill>
              </a:rPr>
              <a:t>.” </a:t>
            </a:r>
            <a:r>
              <a:rPr lang="en-US" dirty="0">
                <a:solidFill>
                  <a:schemeClr val="accent5">
                    <a:lumMod val="50000"/>
                  </a:schemeClr>
                </a:solidFill>
              </a:rPr>
              <a:t>(Jung CW 17, ¶249).</a:t>
            </a:r>
          </a:p>
        </p:txBody>
      </p:sp>
      <p:sp>
        <p:nvSpPr>
          <p:cNvPr id="3" name="Title 2"/>
          <p:cNvSpPr>
            <a:spLocks noGrp="1"/>
          </p:cNvSpPr>
          <p:nvPr>
            <p:ph type="title"/>
          </p:nvPr>
        </p:nvSpPr>
        <p:spPr/>
        <p:txBody>
          <a:bodyPr/>
          <a:lstStyle/>
          <a:p>
            <a:r>
              <a:rPr lang="en-US" dirty="0">
                <a:solidFill>
                  <a:schemeClr val="accent5">
                    <a:lumMod val="50000"/>
                  </a:schemeClr>
                </a:solidFill>
              </a:rPr>
              <a:t>Carl </a:t>
            </a:r>
            <a:r>
              <a:rPr lang="en-US" dirty="0" smtClean="0">
                <a:solidFill>
                  <a:schemeClr val="accent5">
                    <a:lumMod val="50000"/>
                  </a:schemeClr>
                </a:solidFill>
              </a:rPr>
              <a:t>Jung:  On His Teachers</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4883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34429"/>
            <a:ext cx="8229600" cy="5061571"/>
          </a:xfrm>
        </p:spPr>
        <p:txBody>
          <a:bodyPr>
            <a:normAutofit fontScale="92500" lnSpcReduction="10000"/>
          </a:bodyPr>
          <a:lstStyle/>
          <a:p>
            <a:r>
              <a:rPr lang="en-US" dirty="0" smtClean="0">
                <a:solidFill>
                  <a:schemeClr val="accent5">
                    <a:lumMod val="50000"/>
                  </a:schemeClr>
                </a:solidFill>
              </a:rPr>
              <a:t>“The teacher, as a personality, is then faced with the delicate task of avoiding repressive authority, while at the same time exercising that just degree of authority…This attitude cannot be produced artificially; it can only come about in a natural way…He must be an upright and healthy man himself, for good example still remains the best pedagogic method…the very best method avails nothing if its practitioner does not hold his position on his personal merits.  It would be different if the only thing that mattered in school life were the methodological teaching of the curriculum.  But that is at most only half… The other half is the real psychological education made possible through the personality of the teacher. (Jung, CW 17, 107)</a:t>
            </a:r>
            <a:endParaRPr lang="en-US" dirty="0">
              <a:solidFill>
                <a:schemeClr val="accent5">
                  <a:lumMod val="50000"/>
                </a:schemeClr>
              </a:solidFill>
            </a:endParaRPr>
          </a:p>
        </p:txBody>
      </p:sp>
      <p:sp>
        <p:nvSpPr>
          <p:cNvPr id="3" name="Title 2"/>
          <p:cNvSpPr>
            <a:spLocks noGrp="1"/>
          </p:cNvSpPr>
          <p:nvPr>
            <p:ph type="title"/>
          </p:nvPr>
        </p:nvSpPr>
        <p:spPr>
          <a:xfrm>
            <a:off x="457200" y="152400"/>
            <a:ext cx="8229600" cy="790370"/>
          </a:xfrm>
        </p:spPr>
        <p:txBody>
          <a:bodyPr/>
          <a:lstStyle/>
          <a:p>
            <a:r>
              <a:rPr lang="en-US" dirty="0" smtClean="0">
                <a:solidFill>
                  <a:schemeClr val="accent5">
                    <a:lumMod val="50000"/>
                  </a:schemeClr>
                </a:solidFill>
              </a:rPr>
              <a:t>Carl Jung:  On Teachers</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8407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chemeClr val="accent5">
                    <a:lumMod val="50000"/>
                  </a:schemeClr>
                </a:solidFill>
              </a:rPr>
              <a:t>“The teacher must not be a merely passive upholder of culture; he must actively promote that culture through his own self-education.  His culture must never remain at a standstill, otherwise he will start correcting in the children those faults which he has neglected in himself.  This is manifestly the antithesis of education.” </a:t>
            </a:r>
            <a:r>
              <a:rPr lang="en-US" dirty="0">
                <a:solidFill>
                  <a:schemeClr val="accent5">
                    <a:lumMod val="50000"/>
                  </a:schemeClr>
                </a:solidFill>
              </a:rPr>
              <a:t>(Jung, CW 17, ¶110)</a:t>
            </a:r>
          </a:p>
          <a:p>
            <a:endParaRPr lang="en-US" dirty="0"/>
          </a:p>
          <a:p>
            <a:endParaRPr lang="en-US" dirty="0"/>
          </a:p>
        </p:txBody>
      </p:sp>
      <p:sp>
        <p:nvSpPr>
          <p:cNvPr id="3" name="Title 2"/>
          <p:cNvSpPr>
            <a:spLocks noGrp="1"/>
          </p:cNvSpPr>
          <p:nvPr>
            <p:ph type="title"/>
          </p:nvPr>
        </p:nvSpPr>
        <p:spPr/>
        <p:txBody>
          <a:bodyPr/>
          <a:lstStyle/>
          <a:p>
            <a:r>
              <a:rPr lang="en-US" dirty="0" smtClean="0">
                <a:solidFill>
                  <a:schemeClr val="accent5">
                    <a:lumMod val="50000"/>
                  </a:schemeClr>
                </a:solidFill>
              </a:rPr>
              <a:t>Carl Jung:  On Teachers</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9125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charset="2"/>
              <a:buChar char="u"/>
            </a:pPr>
            <a:endParaRPr lang="en-US" sz="2400" dirty="0"/>
          </a:p>
        </p:txBody>
      </p:sp>
      <p:sp>
        <p:nvSpPr>
          <p:cNvPr id="3" name="Title 2"/>
          <p:cNvSpPr>
            <a:spLocks noGrp="1"/>
          </p:cNvSpPr>
          <p:nvPr>
            <p:ph type="title"/>
          </p:nvPr>
        </p:nvSpPr>
        <p:spPr/>
        <p:txBody>
          <a:bodyPr/>
          <a:lstStyle/>
          <a:p>
            <a:r>
              <a:rPr lang="en-US" dirty="0" smtClean="0">
                <a:solidFill>
                  <a:schemeClr val="accent5">
                    <a:lumMod val="50000"/>
                  </a:schemeClr>
                </a:solidFill>
              </a:rPr>
              <a:t>Influential Teachers:  On Education</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1924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5147"/>
            <a:ext cx="8229600" cy="5100853"/>
          </a:xfrm>
        </p:spPr>
        <p:txBody>
          <a:bodyPr>
            <a:normAutofit fontScale="92500" lnSpcReduction="20000"/>
          </a:bodyPr>
          <a:lstStyle/>
          <a:p>
            <a:r>
              <a:rPr lang="en-US" dirty="0">
                <a:solidFill>
                  <a:schemeClr val="accent5">
                    <a:lumMod val="50000"/>
                  </a:schemeClr>
                </a:solidFill>
              </a:rPr>
              <a:t>“The best thing for being sad," replied Merlin, beginning to puff and blow, "is to learn something. That's the only thing that never fails. You may grow old and trembling in your anatomies, you may lie awake at night listening to the disorder of your veins, you may miss your only love, you may see the world about you devastated by evil lunatics, or know your </a:t>
            </a:r>
            <a:r>
              <a:rPr lang="en-US" dirty="0" err="1">
                <a:solidFill>
                  <a:schemeClr val="accent5">
                    <a:lumMod val="50000"/>
                  </a:schemeClr>
                </a:solidFill>
              </a:rPr>
              <a:t>honour</a:t>
            </a:r>
            <a:r>
              <a:rPr lang="en-US" dirty="0">
                <a:solidFill>
                  <a:schemeClr val="accent5">
                    <a:lumMod val="50000"/>
                  </a:schemeClr>
                </a:solidFill>
              </a:rPr>
              <a:t> trampled in the sewers of baser minds. There is only one thing for it then — to learn. Learn why the world wags and what wags it. That is the only thing which the mind can never exhaust, never alienate, never be tortured by, never fear or distrust, and never dream of regretting. Learning is the only thing for you. Look what a lot of things there are to learn.” </a:t>
            </a:r>
            <a:endParaRPr lang="en-US" dirty="0" smtClean="0">
              <a:solidFill>
                <a:schemeClr val="accent5">
                  <a:lumMod val="50000"/>
                </a:schemeClr>
              </a:solidFill>
            </a:endParaRPr>
          </a:p>
          <a:p>
            <a:pPr marL="0" indent="0">
              <a:buNone/>
            </a:pPr>
            <a:endParaRPr lang="en-US" dirty="0">
              <a:solidFill>
                <a:schemeClr val="accent5">
                  <a:lumMod val="50000"/>
                </a:schemeClr>
              </a:solidFill>
            </a:endParaRPr>
          </a:p>
          <a:p>
            <a:pPr lvl="8"/>
            <a:r>
              <a:rPr lang="en-US" sz="2600" dirty="0" smtClean="0">
                <a:hlinkClick r:id="rId2"/>
              </a:rPr>
              <a:t>T.H</a:t>
            </a:r>
            <a:r>
              <a:rPr lang="en-US" sz="2600" dirty="0">
                <a:hlinkClick r:id="rId2"/>
              </a:rPr>
              <a:t>. White, </a:t>
            </a:r>
            <a:r>
              <a:rPr lang="en-US" sz="2600" dirty="0">
                <a:hlinkClick r:id="rId3"/>
              </a:rPr>
              <a:t>The Once and Future King</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8902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518" y="2291456"/>
            <a:ext cx="8333282" cy="4072244"/>
          </a:xfrm>
        </p:spPr>
        <p:txBody>
          <a:bodyPr>
            <a:normAutofit fontScale="85000" lnSpcReduction="20000"/>
          </a:bodyPr>
          <a:lstStyle/>
          <a:p>
            <a:pPr>
              <a:buFont typeface="Wingdings" charset="2"/>
              <a:buChar char="u"/>
            </a:pPr>
            <a:r>
              <a:rPr lang="en-US" dirty="0" smtClean="0"/>
              <a:t> </a:t>
            </a:r>
            <a:r>
              <a:rPr lang="en-US" dirty="0">
                <a:solidFill>
                  <a:schemeClr val="accent5">
                    <a:lumMod val="50000"/>
                  </a:schemeClr>
                </a:solidFill>
              </a:rPr>
              <a:t>Those who can, do,  those who can’t teach</a:t>
            </a:r>
            <a:r>
              <a:rPr lang="en-US" dirty="0" smtClean="0">
                <a:solidFill>
                  <a:schemeClr val="accent5">
                    <a:lumMod val="50000"/>
                  </a:schemeClr>
                </a:solidFill>
              </a:rPr>
              <a:t>.</a:t>
            </a:r>
          </a:p>
          <a:p>
            <a:pPr>
              <a:buFont typeface="Wingdings" charset="2"/>
              <a:buChar char="u"/>
            </a:pPr>
            <a:endParaRPr lang="en-US" dirty="0"/>
          </a:p>
          <a:p>
            <a:pPr>
              <a:buFont typeface="Wingdings" charset="2"/>
              <a:buChar char="u"/>
            </a:pPr>
            <a:endParaRPr lang="en-US" dirty="0" smtClean="0"/>
          </a:p>
          <a:p>
            <a:pPr>
              <a:buFont typeface="Wingdings" charset="2"/>
              <a:buChar char="u"/>
            </a:pPr>
            <a:r>
              <a:rPr lang="en-US" dirty="0">
                <a:solidFill>
                  <a:schemeClr val="accent5">
                    <a:lumMod val="50000"/>
                  </a:schemeClr>
                </a:solidFill>
              </a:rPr>
              <a:t>Those who can’t do, teach</a:t>
            </a:r>
            <a:r>
              <a:rPr lang="en-US" dirty="0" smtClean="0">
                <a:solidFill>
                  <a:schemeClr val="accent5">
                    <a:lumMod val="50000"/>
                  </a:schemeClr>
                </a:solidFill>
              </a:rPr>
              <a:t>.</a:t>
            </a:r>
            <a:endParaRPr lang="en-US" dirty="0">
              <a:solidFill>
                <a:schemeClr val="accent5">
                  <a:lumMod val="50000"/>
                </a:schemeClr>
              </a:solidFill>
            </a:endParaRPr>
          </a:p>
          <a:p>
            <a:pPr lvl="6">
              <a:buFont typeface="Wingdings" charset="2"/>
              <a:buChar char="u"/>
            </a:pPr>
            <a:r>
              <a:rPr lang="en-US" sz="2400" dirty="0" smtClean="0">
                <a:solidFill>
                  <a:schemeClr val="accent5">
                    <a:lumMod val="50000"/>
                  </a:schemeClr>
                </a:solidFill>
              </a:rPr>
              <a:t>Originally penned by George Bernard Shaw (1903), “</a:t>
            </a:r>
            <a:r>
              <a:rPr lang="en-US" sz="2400" dirty="0">
                <a:solidFill>
                  <a:schemeClr val="accent5">
                    <a:lumMod val="50000"/>
                  </a:schemeClr>
                </a:solidFill>
              </a:rPr>
              <a:t>He who can, does. He who cannot, teaches.”</a:t>
            </a:r>
            <a:r>
              <a:rPr lang="en-US" sz="2400" dirty="0" smtClean="0">
                <a:solidFill>
                  <a:schemeClr val="accent5">
                    <a:lumMod val="50000"/>
                  </a:schemeClr>
                </a:solidFill>
              </a:rPr>
              <a:t>)</a:t>
            </a:r>
            <a:endParaRPr lang="en-US" dirty="0" smtClean="0">
              <a:solidFill>
                <a:schemeClr val="accent5">
                  <a:lumMod val="50000"/>
                </a:schemeClr>
              </a:solidFill>
            </a:endParaRPr>
          </a:p>
          <a:p>
            <a:pPr>
              <a:buFont typeface="Wingdings" charset="2"/>
              <a:buChar char="u"/>
            </a:pPr>
            <a:endParaRPr lang="en-US" dirty="0">
              <a:solidFill>
                <a:schemeClr val="accent5">
                  <a:lumMod val="50000"/>
                </a:schemeClr>
              </a:solidFill>
            </a:endParaRPr>
          </a:p>
          <a:p>
            <a:pPr>
              <a:buFont typeface="Wingdings" charset="2"/>
              <a:buChar char="u"/>
            </a:pPr>
            <a:r>
              <a:rPr lang="en-US" dirty="0" smtClean="0">
                <a:solidFill>
                  <a:schemeClr val="accent5">
                    <a:lumMod val="50000"/>
                  </a:schemeClr>
                </a:solidFill>
              </a:rPr>
              <a:t>Teacher/Teaching Complex</a:t>
            </a:r>
          </a:p>
          <a:p>
            <a:pPr marL="0" indent="0">
              <a:buNone/>
            </a:pPr>
            <a:endParaRPr lang="en-US" dirty="0" smtClean="0">
              <a:solidFill>
                <a:schemeClr val="accent5">
                  <a:lumMod val="50000"/>
                </a:schemeClr>
              </a:solidFill>
            </a:endParaRPr>
          </a:p>
          <a:p>
            <a:pPr>
              <a:buFont typeface="Wingdings" charset="2"/>
              <a:buChar char="u"/>
            </a:pPr>
            <a:r>
              <a:rPr lang="en-US" dirty="0" smtClean="0">
                <a:solidFill>
                  <a:schemeClr val="accent5">
                    <a:lumMod val="50000"/>
                  </a:schemeClr>
                </a:solidFill>
              </a:rPr>
              <a:t>Teacher Archetype </a:t>
            </a:r>
          </a:p>
          <a:p>
            <a:pPr marL="0" indent="0">
              <a:buNone/>
            </a:pPr>
            <a:endParaRPr lang="en-US" dirty="0" smtClean="0">
              <a:solidFill>
                <a:schemeClr val="accent5">
                  <a:lumMod val="50000"/>
                </a:schemeClr>
              </a:solidFill>
            </a:endParaRPr>
          </a:p>
          <a:p>
            <a:pPr>
              <a:buFont typeface="Wingdings" charset="2"/>
              <a:buChar char="u"/>
            </a:pPr>
            <a:r>
              <a:rPr lang="en-US" dirty="0" smtClean="0">
                <a:solidFill>
                  <a:schemeClr val="accent5">
                    <a:lumMod val="50000"/>
                  </a:schemeClr>
                </a:solidFill>
              </a:rPr>
              <a:t>Transference/Countertransference Issues</a:t>
            </a:r>
          </a:p>
          <a:p>
            <a:pPr>
              <a:buFont typeface="Wingdings" charset="2"/>
              <a:buChar char="u"/>
            </a:pPr>
            <a:endParaRPr lang="en-US" dirty="0"/>
          </a:p>
          <a:p>
            <a:pPr>
              <a:buFont typeface="Wingdings" charset="2"/>
              <a:buChar char="u"/>
            </a:pPr>
            <a:endParaRPr lang="en-US" dirty="0" smtClean="0"/>
          </a:p>
          <a:p>
            <a:pPr>
              <a:buFont typeface="Wingdings" charset="2"/>
              <a:buChar char="u"/>
            </a:pPr>
            <a:endParaRPr lang="en-US" dirty="0"/>
          </a:p>
          <a:p>
            <a:pPr marL="0" indent="0">
              <a:buNone/>
            </a:pPr>
            <a:endParaRPr lang="en-US" dirty="0"/>
          </a:p>
        </p:txBody>
      </p:sp>
      <p:sp>
        <p:nvSpPr>
          <p:cNvPr id="3" name="Title 2"/>
          <p:cNvSpPr>
            <a:spLocks noGrp="1"/>
          </p:cNvSpPr>
          <p:nvPr>
            <p:ph type="title"/>
          </p:nvPr>
        </p:nvSpPr>
        <p:spPr>
          <a:xfrm>
            <a:off x="457200" y="288068"/>
            <a:ext cx="8229600" cy="1623661"/>
          </a:xfrm>
        </p:spPr>
        <p:txBody>
          <a:bodyPr>
            <a:normAutofit/>
          </a:bodyPr>
          <a:lstStyle/>
          <a:p>
            <a:pPr algn="ctr"/>
            <a:r>
              <a:rPr lang="en-US" dirty="0" smtClean="0">
                <a:solidFill>
                  <a:schemeClr val="accent5">
                    <a:lumMod val="50000"/>
                  </a:schemeClr>
                </a:solidFill>
              </a:rPr>
              <a:t>Teaching Analytical Psychology: Tension:  Practice vs. Teaching</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576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3523" b="3523"/>
          <a:stretch>
            <a:fillRect/>
          </a:stretch>
        </p:blipFill>
        <p:spPr>
          <a:xfrm>
            <a:off x="457200" y="393700"/>
            <a:ext cx="8229600" cy="57023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8819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678" y="1021335"/>
            <a:ext cx="8908321" cy="5643528"/>
          </a:xfrm>
        </p:spPr>
        <p:txBody>
          <a:bodyPr>
            <a:normAutofit fontScale="92500"/>
          </a:bodyPr>
          <a:lstStyle/>
          <a:p>
            <a:pPr marL="514350" indent="-514350">
              <a:buFont typeface="+mj-lt"/>
              <a:buAutoNum type="arabicPeriod"/>
            </a:pPr>
            <a:r>
              <a:rPr lang="en-US" dirty="0" smtClean="0">
                <a:solidFill>
                  <a:schemeClr val="accent5">
                    <a:lumMod val="50000"/>
                  </a:schemeClr>
                </a:solidFill>
              </a:rPr>
              <a:t>Expresses (Ethical) Philosophy of Life</a:t>
            </a:r>
          </a:p>
          <a:p>
            <a:pPr marL="514350" indent="-514350">
              <a:buFont typeface="+mj-lt"/>
              <a:buAutoNum type="arabicPeriod"/>
            </a:pPr>
            <a:endParaRPr lang="en-US" dirty="0" smtClean="0">
              <a:solidFill>
                <a:schemeClr val="accent5">
                  <a:lumMod val="50000"/>
                </a:schemeClr>
              </a:solidFill>
            </a:endParaRPr>
          </a:p>
          <a:p>
            <a:pPr marL="514350" indent="-514350">
              <a:buFont typeface="+mj-lt"/>
              <a:buAutoNum type="arabicPeriod"/>
            </a:pPr>
            <a:r>
              <a:rPr lang="en-US" dirty="0" err="1" smtClean="0">
                <a:solidFill>
                  <a:schemeClr val="accent5">
                    <a:lumMod val="50000"/>
                  </a:schemeClr>
                </a:solidFill>
              </a:rPr>
              <a:t>Associationism</a:t>
            </a:r>
            <a:r>
              <a:rPr lang="en-US" dirty="0" smtClean="0">
                <a:solidFill>
                  <a:schemeClr val="accent5">
                    <a:lumMod val="50000"/>
                  </a:schemeClr>
                </a:solidFill>
              </a:rPr>
              <a:t>:  Law of </a:t>
            </a:r>
            <a:r>
              <a:rPr lang="en-US" b="1" i="1" dirty="0" smtClean="0">
                <a:solidFill>
                  <a:schemeClr val="accent5">
                    <a:lumMod val="50000"/>
                  </a:schemeClr>
                </a:solidFill>
              </a:rPr>
              <a:t>Contiguity; Frequency; Similarity; Contrast </a:t>
            </a:r>
          </a:p>
          <a:p>
            <a:pPr marL="514350" indent="-514350">
              <a:buFont typeface="+mj-lt"/>
              <a:buAutoNum type="arabicPeriod"/>
            </a:pPr>
            <a:endParaRPr lang="en-US" b="1" i="1" dirty="0" smtClean="0">
              <a:solidFill>
                <a:schemeClr val="accent5">
                  <a:lumMod val="50000"/>
                </a:schemeClr>
              </a:solidFill>
            </a:endParaRPr>
          </a:p>
          <a:p>
            <a:pPr marL="514350" indent="-514350">
              <a:buFont typeface="+mj-lt"/>
              <a:buAutoNum type="arabicPeriod"/>
            </a:pPr>
            <a:r>
              <a:rPr lang="en-US" dirty="0" smtClean="0">
                <a:solidFill>
                  <a:schemeClr val="accent5">
                    <a:lumMod val="50000"/>
                  </a:schemeClr>
                </a:solidFill>
              </a:rPr>
              <a:t>Habit:  </a:t>
            </a:r>
            <a:r>
              <a:rPr lang="en-US" dirty="0">
                <a:solidFill>
                  <a:schemeClr val="accent5">
                    <a:lumMod val="50000"/>
                  </a:schemeClr>
                </a:solidFill>
              </a:rPr>
              <a:t>“Anything that we have to learn to do we learn by the actual doing of it...’ </a:t>
            </a:r>
            <a:r>
              <a:rPr lang="en-US" dirty="0" smtClean="0">
                <a:solidFill>
                  <a:schemeClr val="accent5">
                    <a:lumMod val="50000"/>
                  </a:schemeClr>
                </a:solidFill>
              </a:rPr>
              <a:t>(</a:t>
            </a:r>
            <a:r>
              <a:rPr lang="en-US" i="1" dirty="0" err="1" smtClean="0">
                <a:solidFill>
                  <a:schemeClr val="accent5">
                    <a:lumMod val="50000"/>
                  </a:schemeClr>
                </a:solidFill>
              </a:rPr>
              <a:t>Niconachean</a:t>
            </a:r>
            <a:r>
              <a:rPr lang="en-US" i="1" dirty="0" smtClean="0">
                <a:solidFill>
                  <a:schemeClr val="accent5">
                    <a:lumMod val="50000"/>
                  </a:schemeClr>
                </a:solidFill>
              </a:rPr>
              <a:t> </a:t>
            </a:r>
            <a:r>
              <a:rPr lang="en-US" i="1" dirty="0">
                <a:solidFill>
                  <a:schemeClr val="accent5">
                    <a:lumMod val="50000"/>
                  </a:schemeClr>
                </a:solidFill>
              </a:rPr>
              <a:t>Ethics</a:t>
            </a:r>
            <a:r>
              <a:rPr lang="en-US" dirty="0">
                <a:solidFill>
                  <a:schemeClr val="accent5">
                    <a:lumMod val="50000"/>
                  </a:schemeClr>
                </a:solidFill>
              </a:rPr>
              <a:t>, Book II, p.91)</a:t>
            </a:r>
            <a:r>
              <a:rPr lang="en-US" dirty="0" smtClean="0">
                <a:solidFill>
                  <a:schemeClr val="accent5">
                    <a:lumMod val="50000"/>
                  </a:schemeClr>
                </a:solidFill>
              </a:rPr>
              <a:t>.</a:t>
            </a:r>
          </a:p>
          <a:p>
            <a:pPr marL="514350" indent="-514350">
              <a:buFont typeface="+mj-lt"/>
              <a:buAutoNum type="arabicPeriod"/>
            </a:pPr>
            <a:endParaRPr lang="en-US" dirty="0" smtClean="0">
              <a:solidFill>
                <a:schemeClr val="accent5">
                  <a:lumMod val="50000"/>
                </a:schemeClr>
              </a:solidFill>
            </a:endParaRPr>
          </a:p>
          <a:p>
            <a:pPr marL="514350" indent="-514350">
              <a:buFont typeface="+mj-lt"/>
              <a:buAutoNum type="arabicPeriod"/>
            </a:pPr>
            <a:r>
              <a:rPr lang="en-US" dirty="0" smtClean="0">
                <a:solidFill>
                  <a:schemeClr val="accent5">
                    <a:lumMod val="50000"/>
                  </a:schemeClr>
                </a:solidFill>
              </a:rPr>
              <a:t>Integrative</a:t>
            </a:r>
          </a:p>
          <a:p>
            <a:pPr marL="514350" indent="-514350">
              <a:buFont typeface="+mj-lt"/>
              <a:buAutoNum type="arabicPeriod"/>
            </a:pPr>
            <a:endParaRPr lang="en-US" dirty="0" smtClean="0">
              <a:solidFill>
                <a:schemeClr val="accent5">
                  <a:lumMod val="50000"/>
                </a:schemeClr>
              </a:solidFill>
            </a:endParaRPr>
          </a:p>
          <a:p>
            <a:pPr marL="514350" indent="-514350">
              <a:buFont typeface="+mj-lt"/>
              <a:buAutoNum type="arabicPeriod"/>
            </a:pPr>
            <a:r>
              <a:rPr lang="en-US" dirty="0" smtClean="0">
                <a:solidFill>
                  <a:schemeClr val="accent5">
                    <a:lumMod val="50000"/>
                  </a:schemeClr>
                </a:solidFill>
              </a:rPr>
              <a:t>Body—Mind---Soul</a:t>
            </a:r>
          </a:p>
          <a:p>
            <a:pPr marL="514350" indent="-514350">
              <a:buFont typeface="+mj-lt"/>
              <a:buAutoNum type="arabicPeriod"/>
            </a:pPr>
            <a:endParaRPr lang="en-US" dirty="0" smtClean="0">
              <a:solidFill>
                <a:schemeClr val="accent5">
                  <a:lumMod val="50000"/>
                </a:schemeClr>
              </a:solidFill>
            </a:endParaRPr>
          </a:p>
          <a:p>
            <a:pPr marL="514350" indent="-514350">
              <a:buFont typeface="+mj-lt"/>
              <a:buAutoNum type="arabicPeriod"/>
            </a:pPr>
            <a:r>
              <a:rPr lang="en-US" dirty="0" smtClean="0">
                <a:solidFill>
                  <a:schemeClr val="accent5">
                    <a:lumMod val="50000"/>
                  </a:schemeClr>
                </a:solidFill>
              </a:rPr>
              <a:t>Theoretical, Practical, Technical</a:t>
            </a:r>
          </a:p>
          <a:p>
            <a:pPr>
              <a:buFont typeface="Wingdings" charset="2"/>
              <a:buChar char="u"/>
            </a:pPr>
            <a:endParaRPr lang="en-US" dirty="0">
              <a:solidFill>
                <a:schemeClr val="accent5">
                  <a:lumMod val="50000"/>
                </a:schemeClr>
              </a:solidFill>
            </a:endParaRPr>
          </a:p>
          <a:p>
            <a:pPr>
              <a:buFont typeface="Wingdings" charset="2"/>
              <a:buChar char="u"/>
            </a:pPr>
            <a:endParaRPr lang="en-US" dirty="0" smtClean="0">
              <a:solidFill>
                <a:schemeClr val="accent5">
                  <a:lumMod val="50000"/>
                </a:schemeClr>
              </a:solidFill>
            </a:endParaRPr>
          </a:p>
          <a:p>
            <a:endParaRPr lang="en-US" dirty="0" smtClean="0"/>
          </a:p>
          <a:p>
            <a:endParaRPr lang="en-US" dirty="0" smtClean="0"/>
          </a:p>
          <a:p>
            <a:endParaRPr lang="en-US" dirty="0"/>
          </a:p>
        </p:txBody>
      </p:sp>
      <p:sp>
        <p:nvSpPr>
          <p:cNvPr id="3" name="Title 2"/>
          <p:cNvSpPr>
            <a:spLocks noGrp="1"/>
          </p:cNvSpPr>
          <p:nvPr>
            <p:ph type="title"/>
          </p:nvPr>
        </p:nvSpPr>
        <p:spPr>
          <a:xfrm>
            <a:off x="589196" y="152400"/>
            <a:ext cx="8097604" cy="868935"/>
          </a:xfrm>
        </p:spPr>
        <p:txBody>
          <a:bodyPr/>
          <a:lstStyle/>
          <a:p>
            <a:r>
              <a:rPr lang="en-US" dirty="0" smtClean="0">
                <a:solidFill>
                  <a:schemeClr val="accent5">
                    <a:lumMod val="50000"/>
                  </a:schemeClr>
                </a:solidFill>
              </a:rPr>
              <a:t>Aristotle:</a:t>
            </a:r>
            <a:endParaRPr lang="en-US"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6342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6137"/>
            <a:ext cx="8229600" cy="5519863"/>
          </a:xfrm>
        </p:spPr>
        <p:txBody>
          <a:bodyPr/>
          <a:lstStyle/>
          <a:p>
            <a:pPr marL="0" indent="0">
              <a:buNone/>
            </a:pPr>
            <a:r>
              <a:rPr lang="en-US" sz="3200" b="1" dirty="0" smtClean="0">
                <a:solidFill>
                  <a:schemeClr val="accent5">
                    <a:lumMod val="50000"/>
                  </a:schemeClr>
                </a:solidFill>
              </a:rPr>
              <a:t>Aristotle</a:t>
            </a:r>
          </a:p>
          <a:p>
            <a:pPr marL="0" indent="0">
              <a:buNone/>
            </a:pPr>
            <a:endParaRPr lang="en-US" dirty="0">
              <a:solidFill>
                <a:schemeClr val="accent5">
                  <a:lumMod val="50000"/>
                </a:schemeClr>
              </a:solidFill>
            </a:endParaRPr>
          </a:p>
          <a:p>
            <a:pPr marL="0" indent="0">
              <a:buNone/>
            </a:pPr>
            <a:endParaRPr lang="en-US" dirty="0" smtClean="0">
              <a:solidFill>
                <a:schemeClr val="accent5">
                  <a:lumMod val="50000"/>
                </a:schemeClr>
              </a:solidFill>
            </a:endParaRPr>
          </a:p>
          <a:p>
            <a:pPr marL="0" indent="0">
              <a:buNone/>
            </a:pPr>
            <a:r>
              <a:rPr lang="en-US" dirty="0" smtClean="0">
                <a:solidFill>
                  <a:schemeClr val="accent5">
                    <a:lumMod val="50000"/>
                  </a:schemeClr>
                </a:solidFill>
              </a:rPr>
              <a:t>“</a:t>
            </a:r>
            <a:r>
              <a:rPr lang="en-US" dirty="0">
                <a:solidFill>
                  <a:schemeClr val="accent5">
                    <a:lumMod val="50000"/>
                  </a:schemeClr>
                </a:solidFill>
              </a:rPr>
              <a:t>The educated differ from the uneducated as much as the living differ from the dead.” </a:t>
            </a:r>
          </a:p>
          <a:p>
            <a:pPr marL="0" indent="0">
              <a:buNone/>
            </a:pPr>
            <a:r>
              <a:rPr lang="en-US" dirty="0"/>
              <a:t>						</a:t>
            </a:r>
            <a:endParaRPr lang="en-US" dirty="0" smtClean="0"/>
          </a:p>
          <a:p>
            <a:pPr marL="0" indent="0">
              <a:buNone/>
            </a:pPr>
            <a:endParaRPr lang="en-US" dirty="0"/>
          </a:p>
          <a:p>
            <a:pPr marL="0" indent="0">
              <a:buNone/>
            </a:pPr>
            <a:r>
              <a:rPr lang="en-US" dirty="0" smtClean="0">
                <a:solidFill>
                  <a:schemeClr val="accent5">
                    <a:lumMod val="50000"/>
                  </a:schemeClr>
                </a:solidFill>
              </a:rPr>
              <a:t>“</a:t>
            </a:r>
            <a:r>
              <a:rPr lang="en-US" dirty="0">
                <a:solidFill>
                  <a:schemeClr val="accent5">
                    <a:lumMod val="50000"/>
                  </a:schemeClr>
                </a:solidFill>
              </a:rPr>
              <a:t>Educating the mind without educating the heart is no education at all.” </a:t>
            </a:r>
            <a:endParaRPr lang="en-US" dirty="0" smtClean="0">
              <a:solidFill>
                <a:schemeClr val="accent5">
                  <a:lumMod val="50000"/>
                </a:schemeClr>
              </a:solidFill>
            </a:endParaRPr>
          </a:p>
          <a:p>
            <a:pPr marL="0" indent="0">
              <a:buNone/>
            </a:pPr>
            <a:r>
              <a:rPr lang="en-US" dirty="0" smtClean="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9416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t="402" b="402"/>
          <a:stretch>
            <a:fillRect/>
          </a:stretch>
        </p:blipFill>
        <p:spPr>
          <a:xfrm>
            <a:off x="546100" y="171382"/>
            <a:ext cx="8140700" cy="5492817"/>
          </a:xfrm>
        </p:spPr>
      </p:pic>
      <p:sp>
        <p:nvSpPr>
          <p:cNvPr id="7" name="Rectangle 6"/>
          <p:cNvSpPr/>
          <p:nvPr/>
        </p:nvSpPr>
        <p:spPr>
          <a:xfrm>
            <a:off x="546100" y="5664199"/>
            <a:ext cx="8458200" cy="646331"/>
          </a:xfrm>
          <a:prstGeom prst="rect">
            <a:avLst/>
          </a:prstGeom>
        </p:spPr>
        <p:txBody>
          <a:bodyPr wrap="square">
            <a:spAutoFit/>
          </a:bodyPr>
          <a:lstStyle/>
          <a:p>
            <a:r>
              <a:rPr lang="en-US" b="1" dirty="0">
                <a:solidFill>
                  <a:schemeClr val="accent5">
                    <a:lumMod val="50000"/>
                  </a:schemeClr>
                </a:solidFill>
              </a:rPr>
              <a:t>It is a rare privilege to watch the birth, growth, and first feeble struggles of a living mind; this privilege is mine</a:t>
            </a:r>
            <a:r>
              <a:rPr lang="en-US" b="1" dirty="0" smtClean="0">
                <a:solidFill>
                  <a:schemeClr val="accent5">
                    <a:lumMod val="50000"/>
                  </a:schemeClr>
                </a:solidFill>
              </a:rPr>
              <a:t>.  Anne Sullivan</a:t>
            </a:r>
            <a:endParaRPr lang="en-US" b="1"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9094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9620" y="1008242"/>
            <a:ext cx="7554807" cy="5087758"/>
          </a:xfrm>
        </p:spPr>
        <p:txBody>
          <a:bodyPr>
            <a:normAutofit fontScale="85000" lnSpcReduction="20000"/>
          </a:bodyPr>
          <a:lstStyle/>
          <a:p>
            <a:pPr marL="742950" indent="-742950">
              <a:buFont typeface="+mj-lt"/>
              <a:buAutoNum type="arabicPeriod"/>
            </a:pPr>
            <a:r>
              <a:rPr lang="en-US" sz="3600" dirty="0" smtClean="0">
                <a:solidFill>
                  <a:schemeClr val="accent5">
                    <a:lumMod val="50000"/>
                  </a:schemeClr>
                </a:solidFill>
              </a:rPr>
              <a:t>Empathy</a:t>
            </a:r>
          </a:p>
          <a:p>
            <a:pPr marL="0" indent="0">
              <a:buNone/>
            </a:pPr>
            <a:endParaRPr lang="en-US" sz="3600" dirty="0" smtClean="0">
              <a:solidFill>
                <a:schemeClr val="accent5">
                  <a:lumMod val="50000"/>
                </a:schemeClr>
              </a:solidFill>
            </a:endParaRPr>
          </a:p>
          <a:p>
            <a:pPr marL="742950" indent="-742950">
              <a:buFont typeface="+mj-lt"/>
              <a:buAutoNum type="arabicPeriod"/>
            </a:pPr>
            <a:r>
              <a:rPr lang="en-US" sz="3600" dirty="0">
                <a:solidFill>
                  <a:schemeClr val="accent5">
                    <a:lumMod val="50000"/>
                  </a:schemeClr>
                </a:solidFill>
              </a:rPr>
              <a:t>Personal </a:t>
            </a:r>
            <a:r>
              <a:rPr lang="en-US" sz="3600" dirty="0" smtClean="0">
                <a:solidFill>
                  <a:schemeClr val="accent5">
                    <a:lumMod val="50000"/>
                  </a:schemeClr>
                </a:solidFill>
              </a:rPr>
              <a:t>Experience</a:t>
            </a:r>
          </a:p>
          <a:p>
            <a:pPr marL="742950" indent="-742950">
              <a:buFont typeface="+mj-lt"/>
              <a:buAutoNum type="arabicPeriod"/>
            </a:pPr>
            <a:endParaRPr lang="en-US" sz="3600" dirty="0" smtClean="0">
              <a:solidFill>
                <a:schemeClr val="accent5">
                  <a:lumMod val="50000"/>
                </a:schemeClr>
              </a:solidFill>
            </a:endParaRPr>
          </a:p>
          <a:p>
            <a:pPr marL="742950" indent="-742950">
              <a:buFont typeface="+mj-lt"/>
              <a:buAutoNum type="arabicPeriod"/>
            </a:pPr>
            <a:r>
              <a:rPr lang="en-US" sz="3600" dirty="0" smtClean="0">
                <a:solidFill>
                  <a:schemeClr val="accent5">
                    <a:lumMod val="50000"/>
                  </a:schemeClr>
                </a:solidFill>
              </a:rPr>
              <a:t>Relationship</a:t>
            </a:r>
          </a:p>
          <a:p>
            <a:pPr marL="742950" indent="-742950">
              <a:buFont typeface="+mj-lt"/>
              <a:buAutoNum type="arabicPeriod"/>
            </a:pPr>
            <a:endParaRPr lang="en-US" sz="3600" dirty="0" smtClean="0">
              <a:solidFill>
                <a:schemeClr val="accent5">
                  <a:lumMod val="50000"/>
                </a:schemeClr>
              </a:solidFill>
            </a:endParaRPr>
          </a:p>
          <a:p>
            <a:pPr marL="742950" indent="-742950">
              <a:buFont typeface="+mj-lt"/>
              <a:buAutoNum type="arabicPeriod"/>
            </a:pPr>
            <a:r>
              <a:rPr lang="en-US" sz="3600" dirty="0" smtClean="0">
                <a:solidFill>
                  <a:schemeClr val="accent5">
                    <a:lumMod val="50000"/>
                  </a:schemeClr>
                </a:solidFill>
              </a:rPr>
              <a:t>Development and Transformation</a:t>
            </a:r>
          </a:p>
          <a:p>
            <a:pPr marL="742950" indent="-742950">
              <a:buFont typeface="+mj-lt"/>
              <a:buAutoNum type="arabicPeriod"/>
            </a:pPr>
            <a:endParaRPr lang="en-US" sz="3600" dirty="0" smtClean="0">
              <a:solidFill>
                <a:schemeClr val="accent5">
                  <a:lumMod val="50000"/>
                </a:schemeClr>
              </a:solidFill>
            </a:endParaRPr>
          </a:p>
          <a:p>
            <a:pPr marL="742950" indent="-742950">
              <a:buFont typeface="+mj-lt"/>
              <a:buAutoNum type="arabicPeriod"/>
            </a:pPr>
            <a:r>
              <a:rPr lang="en-US" sz="3600" dirty="0" smtClean="0">
                <a:solidFill>
                  <a:schemeClr val="accent5">
                    <a:lumMod val="50000"/>
                  </a:schemeClr>
                </a:solidFill>
              </a:rPr>
              <a:t>Sensory</a:t>
            </a:r>
          </a:p>
          <a:p>
            <a:pPr marL="742950" indent="-742950">
              <a:buFont typeface="+mj-lt"/>
              <a:buAutoNum type="arabicPeriod"/>
            </a:pPr>
            <a:endParaRPr lang="en-US" sz="3600" dirty="0" smtClean="0">
              <a:solidFill>
                <a:schemeClr val="accent5">
                  <a:lumMod val="50000"/>
                </a:schemeClr>
              </a:solidFill>
            </a:endParaRPr>
          </a:p>
          <a:p>
            <a:pPr marL="742950" indent="-742950">
              <a:buFont typeface="+mj-lt"/>
              <a:buAutoNum type="arabicPeriod"/>
            </a:pPr>
            <a:r>
              <a:rPr lang="en-US" sz="3600" dirty="0" smtClean="0">
                <a:solidFill>
                  <a:schemeClr val="accent5">
                    <a:lumMod val="50000"/>
                  </a:schemeClr>
                </a:solidFill>
              </a:rPr>
              <a:t>Somatic</a:t>
            </a:r>
          </a:p>
        </p:txBody>
      </p:sp>
      <p:sp>
        <p:nvSpPr>
          <p:cNvPr id="3" name="Title 2"/>
          <p:cNvSpPr>
            <a:spLocks noGrp="1"/>
          </p:cNvSpPr>
          <p:nvPr>
            <p:ph type="title"/>
          </p:nvPr>
        </p:nvSpPr>
        <p:spPr>
          <a:xfrm>
            <a:off x="457200" y="152400"/>
            <a:ext cx="8229600" cy="1314132"/>
          </a:xfrm>
        </p:spPr>
        <p:txBody>
          <a:bodyPr>
            <a:normAutofit fontScale="90000"/>
          </a:bodyPr>
          <a:lstStyle/>
          <a:p>
            <a:r>
              <a:rPr lang="en-US" dirty="0" smtClean="0"/>
              <a:t>			</a:t>
            </a:r>
            <a:br>
              <a:rPr lang="en-US" dirty="0" smtClean="0"/>
            </a:br>
            <a:r>
              <a:rPr lang="en-US" dirty="0"/>
              <a:t>	</a:t>
            </a: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b="1" dirty="0" smtClean="0">
                <a:solidFill>
                  <a:schemeClr val="accent5">
                    <a:lumMod val="50000"/>
                  </a:schemeClr>
                </a:solidFill>
              </a:rPr>
              <a:t>Anne Sullivan:</a:t>
            </a:r>
            <a:br>
              <a:rPr lang="en-US" b="1" dirty="0" smtClean="0">
                <a:solidFill>
                  <a:schemeClr val="accent5">
                    <a:lumMod val="50000"/>
                  </a:schemeClr>
                </a:solidFill>
              </a:rPr>
            </a:br>
            <a:endParaRPr lang="en-US" b="1" dirty="0">
              <a:solidFill>
                <a:schemeClr val="accent5">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97179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28301</TotalTime>
  <Words>1949</Words>
  <Application>Microsoft Macintosh PowerPoint</Application>
  <PresentationFormat>On-screen Show (4:3)</PresentationFormat>
  <Paragraphs>182</Paragraphs>
  <Slides>30</Slides>
  <Notes>3</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Paper</vt:lpstr>
      <vt:lpstr>Teaching Analytical Psychology: What Works, What Matters</vt:lpstr>
      <vt:lpstr>Analytical Psychology  and Teaching  </vt:lpstr>
      <vt:lpstr>Influential Teachers:  On Education</vt:lpstr>
      <vt:lpstr>Teaching Analytical Psychology: Tension:  Practice vs. Teaching</vt:lpstr>
      <vt:lpstr>Slide 5</vt:lpstr>
      <vt:lpstr>Aristotle:</vt:lpstr>
      <vt:lpstr>Slide 7</vt:lpstr>
      <vt:lpstr>Slide 8</vt:lpstr>
      <vt:lpstr>              Anne Sullivan: </vt:lpstr>
      <vt:lpstr>Anne Sullivan</vt:lpstr>
      <vt:lpstr>Slide 11</vt:lpstr>
      <vt:lpstr>John Dewey:</vt:lpstr>
      <vt:lpstr>Slide 13</vt:lpstr>
      <vt:lpstr>Slide 14</vt:lpstr>
      <vt:lpstr>Maria Montessori</vt:lpstr>
      <vt:lpstr>Maria Montessori:</vt:lpstr>
      <vt:lpstr>Carl Rogers:  Clinician and Academic</vt:lpstr>
      <vt:lpstr>Carl Rogers</vt:lpstr>
      <vt:lpstr>Carl Rogers:  On Teaching (Facilitating)</vt:lpstr>
      <vt:lpstr>Slide 20</vt:lpstr>
      <vt:lpstr>Carl Jung:</vt:lpstr>
      <vt:lpstr>Carl Jung</vt:lpstr>
      <vt:lpstr>Carl Jung</vt:lpstr>
      <vt:lpstr>Carl Jung:  On Adults and Education</vt:lpstr>
      <vt:lpstr>Carl Jung:  Education and Clinical Concerns </vt:lpstr>
      <vt:lpstr>Carl Jung: On his Teachers</vt:lpstr>
      <vt:lpstr>Carl Jung:  On His Teachers</vt:lpstr>
      <vt:lpstr>Carl Jung:  On Teachers</vt:lpstr>
      <vt:lpstr>Carl Jung:  On Teachers</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Analytical Psychology: What Works, What Matters</dc:title>
  <dc:creator>Helen Marlo</dc:creator>
  <cp:lastModifiedBy>Hannah Yanow</cp:lastModifiedBy>
  <cp:revision>67</cp:revision>
  <dcterms:created xsi:type="dcterms:W3CDTF">2016-02-01T18:36:17Z</dcterms:created>
  <dcterms:modified xsi:type="dcterms:W3CDTF">2016-02-01T18:36:27Z</dcterms:modified>
</cp:coreProperties>
</file>