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s/slide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r:id="rId1"/>
  </p:sldMasterIdLst>
  <p:notesMasterIdLst>
    <p:notesMasterId r:id="rId19"/>
  </p:notesMasterIdLst>
  <p:sldIdLst>
    <p:sldId id="268" r:id="rId2"/>
    <p:sldId id="257" r:id="rId3"/>
    <p:sldId id="258" r:id="rId4"/>
    <p:sldId id="259" r:id="rId5"/>
    <p:sldId id="260" r:id="rId6"/>
    <p:sldId id="261" r:id="rId7"/>
    <p:sldId id="262" r:id="rId8"/>
    <p:sldId id="263" r:id="rId9"/>
    <p:sldId id="264" r:id="rId10"/>
    <p:sldId id="265" r:id="rId11"/>
    <p:sldId id="266" r:id="rId12"/>
    <p:sldId id="269" r:id="rId13"/>
    <p:sldId id="270" r:id="rId14"/>
    <p:sldId id="271" r:id="rId15"/>
    <p:sldId id="272" r:id="rId16"/>
    <p:sldId id="273" r:id="rId17"/>
    <p:sldId id="274"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15620"/>
    <p:restoredTop sz="94660"/>
  </p:normalViewPr>
  <p:slideViewPr>
    <p:cSldViewPr snapToGrid="0" snapToObjects="1">
      <p:cViewPr varScale="1">
        <p:scale>
          <a:sx n="106" d="100"/>
          <a:sy n="106" d="100"/>
        </p:scale>
        <p:origin x="-960"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039339-C9C1-4549-BE6D-F80A1646045C}" type="datetimeFigureOut">
              <a:rPr lang="en-US" smtClean="0"/>
              <a:pPr/>
              <a:t>1/18/16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1A8354-6E30-1F45-94A8-8EFDEB42AF73}"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41739691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FAA26D3D-D897-4be2-8F04-BA451C77F1D7}">
              <ma14:placeholderFlag xmlns:ma14="http://schemas.microsoft.com/office/mac/drawingml/2011/main" xmlns:p="http://schemas.openxmlformats.org/presentationml/2006/main" xmlns:r="http://schemas.openxmlformats.org/officeDocument/2006/relationships" xmlns:a="http://schemas.openxmlformats.org/drawingml/2006/main" xmlns="" val="1"/>
            </a:ext>
          </a:extLst>
        </p:spPr>
      </p:sp>
      <p:sp>
        <p:nvSpPr>
          <p:cNvPr id="16386" name="Notes Placeholder 2"/>
          <p:cNvSpPr>
            <a:spLocks noGrp="1"/>
          </p:cNvSpPr>
          <p:nvPr>
            <p:ph type="body" idx="1"/>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 uri="{FAA26D3D-D897-4be2-8F04-BA451C77F1D7}">
              <ma14:placeholderFlag xmlns:ma14="http://schemas.microsoft.com/office/mac/drawingml/2011/main" xmlns:p="http://schemas.openxmlformats.org/presentationml/2006/main" xmlns:r="http://schemas.openxmlformats.org/officeDocument/2006/relationships" xmlns:a="http://schemas.openxmlformats.org/drawingml/2006/main" xmlns="" val="1"/>
            </a:ext>
          </a:extLst>
        </p:spPr>
        <p:txBody>
          <a:bodyPr wrap="square" numCol="1" anchor="t" anchorCtr="0" compatLnSpc="1">
            <a:prstTxWarp prst="textNoShape">
              <a:avLst/>
            </a:prstTxWarp>
          </a:bodyPr>
          <a:lstStyle/>
          <a:p>
            <a:endParaRPr lang="en-US">
              <a:latin typeface="Calibri" charset="0"/>
              <a:ea typeface="ＭＳ Ｐゴシック" charset="0"/>
              <a:cs typeface="ＭＳ Ｐゴシック" charset="0"/>
            </a:endParaRPr>
          </a:p>
        </p:txBody>
      </p:sp>
      <p:sp>
        <p:nvSpPr>
          <p:cNvPr id="16387" name="Slide Number Placeholder 3"/>
          <p:cNvSpPr>
            <a:spLocks noGrp="1"/>
          </p:cNvSpPr>
          <p:nvPr>
            <p:ph type="sldNum" sz="quarter" idx="5"/>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2290173-6102-A945-A740-E5CFE3CE08CF}" type="slidenum">
              <a:rPr lang="en-US" sz="1200"/>
              <a:pPr eaLnBrk="1" hangingPunct="1"/>
              <a:t>1</a:t>
            </a:fld>
            <a:endParaRPr lang="en-US" sz="1200"/>
          </a:p>
        </p:txBody>
      </p:sp>
      <p:sp>
        <p:nvSpPr>
          <p:cNvPr id="16388" name="Header Placeholder 4"/>
          <p:cNvSpPr>
            <a:spLocks noGrp="1"/>
          </p:cNvSpPr>
          <p:nvPr>
            <p:ph type="hdr" sz="quarter"/>
          </p:nvPr>
        </p:nvSpPr>
        <p:spPr bwMode="auto">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200"/>
              <a:t>Helen Marlo, Ph.D.</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95F8441-C95D-7F4F-9756-1ED2AB12B682}" type="datetimeFigureOut">
              <a:rPr lang="en-US" smtClean="0"/>
              <a:pPr/>
              <a:t>1/18/16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73A3A0-D525-7349-9BCC-E7B5F1B68345}"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945007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5F8441-C95D-7F4F-9756-1ED2AB12B682}" type="datetimeFigureOut">
              <a:rPr lang="en-US" smtClean="0"/>
              <a:pPr/>
              <a:t>1/18/16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73A3A0-D525-7349-9BCC-E7B5F1B68345}"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676116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5F8441-C95D-7F4F-9756-1ED2AB12B682}" type="datetimeFigureOut">
              <a:rPr lang="en-US" smtClean="0"/>
              <a:pPr/>
              <a:t>1/18/16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73A3A0-D525-7349-9BCC-E7B5F1B68345}"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554428002"/>
      </p:ext>
    </p:extLst>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5F8441-C95D-7F4F-9756-1ED2AB12B682}" type="datetimeFigureOut">
              <a:rPr lang="en-US" smtClean="0"/>
              <a:pPr/>
              <a:t>1/18/16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73A3A0-D525-7349-9BCC-E7B5F1B68345}"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958992668"/>
      </p:ext>
    </p:extLst>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5F8441-C95D-7F4F-9756-1ED2AB12B682}" type="datetimeFigureOut">
              <a:rPr lang="en-US" smtClean="0"/>
              <a:pPr/>
              <a:t>1/18/16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73A3A0-D525-7349-9BCC-E7B5F1B68345}"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588131569"/>
      </p:ext>
    </p:extLst>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95F8441-C95D-7F4F-9756-1ED2AB12B682}" type="datetimeFigureOut">
              <a:rPr lang="en-US" smtClean="0"/>
              <a:pPr/>
              <a:t>1/18/16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73A3A0-D525-7349-9BCC-E7B5F1B68345}"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234287703"/>
      </p:ext>
    </p:extLst>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95F8441-C95D-7F4F-9756-1ED2AB12B682}" type="datetimeFigureOut">
              <a:rPr lang="en-US" smtClean="0"/>
              <a:pPr/>
              <a:t>1/18/16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73A3A0-D525-7349-9BCC-E7B5F1B68345}"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669529797"/>
      </p:ext>
    </p:extLst>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95F8441-C95D-7F4F-9756-1ED2AB12B682}" type="datetimeFigureOut">
              <a:rPr lang="en-US" smtClean="0"/>
              <a:pPr/>
              <a:t>1/18/16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73A3A0-D525-7349-9BCC-E7B5F1B68345}"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047425723"/>
      </p:ext>
    </p:extLst>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5F8441-C95D-7F4F-9756-1ED2AB12B682}" type="datetimeFigureOut">
              <a:rPr lang="en-US" smtClean="0"/>
              <a:pPr/>
              <a:t>1/18/16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73A3A0-D525-7349-9BCC-E7B5F1B68345}"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832354685"/>
      </p:ext>
    </p:extLst>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5F8441-C95D-7F4F-9756-1ED2AB12B682}" type="datetimeFigureOut">
              <a:rPr lang="en-US" smtClean="0"/>
              <a:pPr/>
              <a:t>1/18/16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73A3A0-D525-7349-9BCC-E7B5F1B68345}"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842676427"/>
      </p:ext>
    </p:extLst>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5F8441-C95D-7F4F-9756-1ED2AB12B682}" type="datetimeFigureOut">
              <a:rPr lang="en-US" smtClean="0"/>
              <a:pPr/>
              <a:t>1/18/16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73A3A0-D525-7349-9BCC-E7B5F1B68345}"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0835790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5F8441-C95D-7F4F-9756-1ED2AB12B682}" type="datetimeFigureOut">
              <a:rPr lang="en-US" smtClean="0"/>
              <a:pPr/>
              <a:t>1/18/16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73A3A0-D525-7349-9BCC-E7B5F1B68345}"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466845349"/>
      </p:ext>
    </p:extLst>
  </p:cSld>
  <p:clrMap bg1="lt1" tx1="dk1" bg2="lt2" tx2="dk2" accent1="accent1" accent2="accent2" accent3="accent3" accent4="accent4" accent5="accent5" accent6="accent6" hlink="hlink" folHlink="folHlink"/>
  <p:sldLayoutIdLst>
    <p:sldLayoutId r:id="rId1"/>
    <p:sldLayoutId r:id="rId2"/>
    <p:sldLayoutId r:id="rId3"/>
    <p:sldLayoutId r:id="rId4"/>
    <p:sldLayoutId r:id="rId5"/>
    <p:sldLayoutId r:id="rId6"/>
    <p:sldLayoutId r:id="rId7"/>
    <p:sldLayoutId r:id="rId8"/>
    <p:sldLayoutId r:id="rId9"/>
    <p:sldLayoutId r:id="rId10"/>
    <p:sldLayoutId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1" name="Title 1"/>
          <p:cNvSpPr>
            <a:spLocks noGrp="1"/>
          </p:cNvSpPr>
          <p:nvPr>
            <p:ph type="ctrTitle"/>
          </p:nvPr>
        </p:nvSpPr>
        <p:spPr>
          <a:xfrm>
            <a:off x="177800" y="0"/>
            <a:ext cx="8677275" cy="2314575"/>
          </a:xfrm>
        </p:spPr>
        <p:txBody>
          <a:bodyPr>
            <a:normAutofit fontScale="90000"/>
          </a:bodyPr>
          <a:lstStyle/>
          <a:p>
            <a:pPr eaLnBrk="1" hangingPunct="1"/>
            <a:r>
              <a:rPr lang="en-US" sz="4000" dirty="0">
                <a:latin typeface="Copperplate" charset="0"/>
                <a:ea typeface="ＭＳ Ｐゴシック" charset="0"/>
                <a:cs typeface="Copperplate" charset="0"/>
              </a:rPr>
              <a:t>Complex Trauma:</a:t>
            </a:r>
            <a:br>
              <a:rPr lang="en-US" sz="4000" dirty="0">
                <a:latin typeface="Copperplate" charset="0"/>
                <a:ea typeface="ＭＳ Ｐゴシック" charset="0"/>
                <a:cs typeface="Copperplate" charset="0"/>
              </a:rPr>
            </a:br>
            <a:r>
              <a:rPr lang="en-US" sz="4000" dirty="0">
                <a:latin typeface="Copperplate" charset="0"/>
                <a:ea typeface="ＭＳ Ｐゴシック" charset="0"/>
                <a:cs typeface="Copperplate" charset="0"/>
              </a:rPr>
              <a:t>Contributions from </a:t>
            </a:r>
            <a:r>
              <a:rPr lang="en-US" sz="4000" dirty="0" smtClean="0">
                <a:latin typeface="Copperplate" charset="0"/>
                <a:ea typeface="ＭＳ Ｐゴシック" charset="0"/>
                <a:cs typeface="Copperplate" charset="0"/>
              </a:rPr>
              <a:t/>
            </a:r>
            <a:br>
              <a:rPr lang="en-US" sz="4000" dirty="0" smtClean="0">
                <a:latin typeface="Copperplate" charset="0"/>
                <a:ea typeface="ＭＳ Ｐゴシック" charset="0"/>
                <a:cs typeface="Copperplate" charset="0"/>
              </a:rPr>
            </a:br>
            <a:r>
              <a:rPr lang="en-US" sz="4000" dirty="0" smtClean="0">
                <a:latin typeface="Copperplate" charset="0"/>
                <a:ea typeface="ＭＳ Ｐゴシック" charset="0"/>
                <a:cs typeface="Copperplate" charset="0"/>
              </a:rPr>
              <a:t>Jungian Psychoanalysis and Depth </a:t>
            </a:r>
            <a:r>
              <a:rPr lang="en-US" sz="4000" dirty="0">
                <a:latin typeface="Copperplate" charset="0"/>
                <a:ea typeface="ＭＳ Ｐゴシック" charset="0"/>
                <a:cs typeface="Copperplate" charset="0"/>
              </a:rPr>
              <a:t>Psychology</a:t>
            </a:r>
          </a:p>
        </p:txBody>
      </p:sp>
      <p:sp>
        <p:nvSpPr>
          <p:cNvPr id="15362" name="Subtitle 2"/>
          <p:cNvSpPr>
            <a:spLocks noGrp="1"/>
          </p:cNvSpPr>
          <p:nvPr>
            <p:ph type="subTitle" idx="1"/>
          </p:nvPr>
        </p:nvSpPr>
        <p:spPr>
          <a:xfrm>
            <a:off x="177800" y="3168650"/>
            <a:ext cx="8677275" cy="3525838"/>
          </a:xfrm>
        </p:spPr>
        <p:txBody>
          <a:bodyPr/>
          <a:lstStyle/>
          <a:p>
            <a:pPr eaLnBrk="1" hangingPunct="1"/>
            <a:r>
              <a:rPr lang="en-US" sz="2000" dirty="0">
                <a:solidFill>
                  <a:schemeClr val="tx1"/>
                </a:solidFill>
                <a:latin typeface="Copperplate" charset="0"/>
                <a:ea typeface="ＭＳ Ｐゴシック" charset="0"/>
                <a:cs typeface="Copperplate" charset="0"/>
              </a:rPr>
              <a:t>Helen Marlo, Ph.D.</a:t>
            </a:r>
          </a:p>
          <a:p>
            <a:pPr eaLnBrk="1" hangingPunct="1"/>
            <a:r>
              <a:rPr lang="en-US" sz="2000" dirty="0">
                <a:solidFill>
                  <a:schemeClr val="tx1"/>
                </a:solidFill>
                <a:latin typeface="Copperplate" charset="0"/>
                <a:ea typeface="ＭＳ Ｐゴシック" charset="0"/>
                <a:cs typeface="Copperplate" charset="0"/>
              </a:rPr>
              <a:t>Clinical Psychologist (PSY 15318</a:t>
            </a:r>
            <a:r>
              <a:rPr lang="en-US" sz="2000" dirty="0" smtClean="0">
                <a:solidFill>
                  <a:schemeClr val="tx1"/>
                </a:solidFill>
                <a:latin typeface="Copperplate" charset="0"/>
                <a:ea typeface="ＭＳ Ｐゴシック" charset="0"/>
                <a:cs typeface="Copperplate" charset="0"/>
              </a:rPr>
              <a:t>)</a:t>
            </a:r>
          </a:p>
          <a:p>
            <a:pPr eaLnBrk="1" hangingPunct="1"/>
            <a:r>
              <a:rPr lang="en-US" sz="2000" dirty="0" smtClean="0">
                <a:solidFill>
                  <a:schemeClr val="tx1"/>
                </a:solidFill>
                <a:latin typeface="Copperplate" charset="0"/>
                <a:ea typeface="ＭＳ Ｐゴシック" charset="0"/>
                <a:cs typeface="Copperplate" charset="0"/>
              </a:rPr>
              <a:t>Analyst Member, C.G</a:t>
            </a:r>
            <a:r>
              <a:rPr lang="en-US" sz="2000" dirty="0">
                <a:solidFill>
                  <a:schemeClr val="tx1"/>
                </a:solidFill>
                <a:latin typeface="Copperplate" charset="0"/>
                <a:ea typeface="ＭＳ Ｐゴシック" charset="0"/>
                <a:cs typeface="Copperplate" charset="0"/>
              </a:rPr>
              <a:t>. Jung Institute of San Francisco</a:t>
            </a:r>
          </a:p>
          <a:p>
            <a:pPr eaLnBrk="1" hangingPunct="1"/>
            <a:r>
              <a:rPr lang="en-US" sz="2000" dirty="0" smtClean="0">
                <a:solidFill>
                  <a:schemeClr val="tx1"/>
                </a:solidFill>
                <a:latin typeface="Copperplate" charset="0"/>
                <a:ea typeface="ＭＳ Ｐゴシック" charset="0"/>
                <a:cs typeface="Copperplate" charset="0"/>
              </a:rPr>
              <a:t>Professor</a:t>
            </a:r>
          </a:p>
          <a:p>
            <a:pPr eaLnBrk="1" hangingPunct="1"/>
            <a:r>
              <a:rPr lang="en-US" sz="2000" dirty="0" smtClean="0">
                <a:solidFill>
                  <a:schemeClr val="tx1"/>
                </a:solidFill>
                <a:latin typeface="Copperplate" charset="0"/>
                <a:ea typeface="ＭＳ Ｐゴシック" charset="0"/>
                <a:cs typeface="Copperplate" charset="0"/>
              </a:rPr>
              <a:t>Chair, Clinical </a:t>
            </a:r>
            <a:r>
              <a:rPr lang="en-US" sz="2000" dirty="0">
                <a:solidFill>
                  <a:schemeClr val="tx1"/>
                </a:solidFill>
                <a:latin typeface="Copperplate" charset="0"/>
                <a:ea typeface="ＭＳ Ｐゴシック" charset="0"/>
                <a:cs typeface="Copperplate" charset="0"/>
              </a:rPr>
              <a:t>Psychology Department</a:t>
            </a:r>
          </a:p>
          <a:p>
            <a:pPr eaLnBrk="1" hangingPunct="1"/>
            <a:r>
              <a:rPr lang="en-US" sz="2000" dirty="0">
                <a:solidFill>
                  <a:schemeClr val="tx1"/>
                </a:solidFill>
                <a:latin typeface="Copperplate" charset="0"/>
                <a:ea typeface="ＭＳ Ｐゴシック" charset="0"/>
                <a:cs typeface="Copperplate" charset="0"/>
              </a:rPr>
              <a:t>Notre Dame de Namur University</a:t>
            </a:r>
          </a:p>
          <a:p>
            <a:pPr eaLnBrk="1" hangingPunct="1"/>
            <a:r>
              <a:rPr lang="en-US" sz="2000" dirty="0" err="1">
                <a:solidFill>
                  <a:schemeClr val="tx1"/>
                </a:solidFill>
                <a:latin typeface="Copperplate" charset="0"/>
                <a:ea typeface="ＭＳ Ｐゴシック" charset="0"/>
                <a:cs typeface="Copperplate" charset="0"/>
              </a:rPr>
              <a:t>helen@helenmarlophd.com</a:t>
            </a:r>
            <a:endParaRPr lang="en-US" sz="2000" dirty="0">
              <a:solidFill>
                <a:schemeClr val="tx1"/>
              </a:solidFill>
              <a:latin typeface="Copperplate" charset="0"/>
              <a:ea typeface="ＭＳ Ｐゴシック" charset="0"/>
              <a:cs typeface="Copperplate" charset="0"/>
            </a:endParaRPr>
          </a:p>
          <a:p>
            <a:pPr eaLnBrk="1" hangingPunct="1"/>
            <a:r>
              <a:rPr lang="en-US" sz="2000" dirty="0">
                <a:solidFill>
                  <a:schemeClr val="tx1"/>
                </a:solidFill>
                <a:latin typeface="Copperplate" charset="0"/>
                <a:ea typeface="ＭＳ Ｐゴシック" charset="0"/>
                <a:cs typeface="Copperplate" charset="0"/>
              </a:rPr>
              <a:t>650-579-4499</a:t>
            </a:r>
          </a:p>
          <a:p>
            <a:pPr eaLnBrk="1" hangingPunct="1"/>
            <a:endParaRPr lang="en-US" dirty="0">
              <a:solidFill>
                <a:srgbClr val="898989"/>
              </a:solidFill>
              <a:latin typeface="Calibri" charset="0"/>
              <a:ea typeface="ＭＳ Ｐゴシック" charset="0"/>
              <a:cs typeface="ＭＳ Ｐゴシック"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9383282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9393" name="Title 1"/>
          <p:cNvSpPr>
            <a:spLocks noGrp="1"/>
          </p:cNvSpPr>
          <p:nvPr>
            <p:ph type="title"/>
          </p:nvPr>
        </p:nvSpPr>
        <p:spPr>
          <a:xfrm>
            <a:off x="457200" y="0"/>
            <a:ext cx="8229600" cy="1187450"/>
          </a:xfrm>
        </p:spPr>
        <p:txBody>
          <a:bodyPr/>
          <a:lstStyle/>
          <a:p>
            <a:r>
              <a:rPr lang="en-US" sz="3200">
                <a:latin typeface="Copperplate" charset="0"/>
                <a:ea typeface="ＭＳ Ｐゴシック" charset="0"/>
                <a:cs typeface="Copperplate" charset="0"/>
              </a:rPr>
              <a:t>Accelerated Experiential Dynamic Psychotherapy (Fosha, 2004)</a:t>
            </a:r>
          </a:p>
        </p:txBody>
      </p:sp>
      <p:sp>
        <p:nvSpPr>
          <p:cNvPr id="59394" name="Content Placeholder 2"/>
          <p:cNvSpPr>
            <a:spLocks noGrp="1"/>
          </p:cNvSpPr>
          <p:nvPr>
            <p:ph idx="1"/>
          </p:nvPr>
        </p:nvSpPr>
        <p:spPr>
          <a:xfrm>
            <a:off x="457200" y="1187450"/>
            <a:ext cx="8229600" cy="5459413"/>
          </a:xfrm>
        </p:spPr>
        <p:txBody>
          <a:bodyPr>
            <a:normAutofit lnSpcReduction="10000"/>
          </a:bodyPr>
          <a:lstStyle/>
          <a:p>
            <a:r>
              <a:rPr lang="en-US" sz="2000">
                <a:latin typeface="Calibri" charset="0"/>
                <a:ea typeface="ＭＳ Ｐゴシック" charset="0"/>
                <a:cs typeface="ＭＳ Ｐゴシック" charset="0"/>
              </a:rPr>
              <a:t>Affect is central to healing trauma.  Core affect unleashes adaptive and self-righting capacities in mind/body.  Predicated upon:</a:t>
            </a:r>
          </a:p>
          <a:p>
            <a:pPr marL="742950" lvl="2" indent="-342900"/>
            <a:r>
              <a:rPr lang="en-US" sz="1800">
                <a:latin typeface="Calibri" charset="0"/>
                <a:ea typeface="ＭＳ Ｐゴシック" charset="0"/>
                <a:cs typeface="ＭＳ Ｐゴシック" charset="0"/>
              </a:rPr>
              <a:t>Dyadically coordinated/regulated experiences with therapist that are experienced viscerally, worked through to completion, and emphasize </a:t>
            </a:r>
            <a:r>
              <a:rPr lang="en-US" sz="1800" i="1">
                <a:latin typeface="Calibri" charset="0"/>
                <a:ea typeface="ＭＳ Ｐゴシック" charset="0"/>
                <a:cs typeface="ＭＳ Ｐゴシック" charset="0"/>
              </a:rPr>
              <a:t>relational, restructuring, experiential affective</a:t>
            </a:r>
            <a:r>
              <a:rPr lang="en-US" sz="1800">
                <a:latin typeface="Calibri" charset="0"/>
                <a:ea typeface="ＭＳ Ｐゴシック" charset="0"/>
                <a:cs typeface="ＭＳ Ｐゴシック" charset="0"/>
              </a:rPr>
              <a:t>, and </a:t>
            </a:r>
            <a:r>
              <a:rPr lang="en-US" sz="1800" i="1">
                <a:latin typeface="Calibri" charset="0"/>
                <a:ea typeface="ＭＳ Ｐゴシック" charset="0"/>
                <a:cs typeface="ＭＳ Ｐゴシック" charset="0"/>
              </a:rPr>
              <a:t>integrative-reflective </a:t>
            </a:r>
            <a:r>
              <a:rPr lang="en-US" sz="1800">
                <a:latin typeface="Calibri" charset="0"/>
                <a:ea typeface="ＭＳ Ｐゴシック" charset="0"/>
                <a:cs typeface="ＭＳ Ｐゴシック" charset="0"/>
              </a:rPr>
              <a:t>processes (Fosha, 2000b).</a:t>
            </a:r>
          </a:p>
          <a:p>
            <a:r>
              <a:rPr lang="en-US" sz="2000">
                <a:latin typeface="Calibri" charset="0"/>
                <a:ea typeface="ＭＳ Ｐゴシック" charset="0"/>
                <a:cs typeface="ＭＳ Ｐゴシック" charset="0"/>
              </a:rPr>
              <a:t>Optimal dyadic regulation occurs through sequences of </a:t>
            </a:r>
            <a:r>
              <a:rPr lang="en-US" sz="2000" i="1">
                <a:latin typeface="Calibri" charset="0"/>
                <a:ea typeface="ＭＳ Ｐゴシック" charset="0"/>
                <a:cs typeface="ＭＳ Ｐゴシック" charset="0"/>
              </a:rPr>
              <a:t>attunement </a:t>
            </a:r>
            <a:r>
              <a:rPr lang="en-US" sz="2000">
                <a:latin typeface="Calibri" charset="0"/>
                <a:ea typeface="ＭＳ Ｐゴシック" charset="0"/>
                <a:cs typeface="ＭＳ Ｐゴシック" charset="0"/>
              </a:rPr>
              <a:t>(mutual coordination of affective states), </a:t>
            </a:r>
            <a:r>
              <a:rPr lang="en-US" sz="2000" i="1">
                <a:latin typeface="Calibri" charset="0"/>
                <a:ea typeface="ＭＳ Ｐゴシック" charset="0"/>
                <a:cs typeface="ＭＳ Ｐゴシック" charset="0"/>
              </a:rPr>
              <a:t>disruption</a:t>
            </a:r>
            <a:r>
              <a:rPr lang="en-US" sz="2000">
                <a:latin typeface="Calibri" charset="0"/>
                <a:ea typeface="ＭＳ Ｐゴシック" charset="0"/>
                <a:cs typeface="ＭＳ Ｐゴシック" charset="0"/>
              </a:rPr>
              <a:t> (lapse of mutual coordination</a:t>
            </a:r>
            <a:r>
              <a:rPr lang="en-US" sz="2000" i="1">
                <a:latin typeface="Calibri" charset="0"/>
                <a:ea typeface="ＭＳ Ｐゴシック" charset="0"/>
                <a:cs typeface="ＭＳ Ｐゴシック" charset="0"/>
              </a:rPr>
              <a:t>), and repair </a:t>
            </a:r>
            <a:r>
              <a:rPr lang="en-US" sz="2000">
                <a:latin typeface="Calibri" charset="0"/>
                <a:ea typeface="ＭＳ Ｐゴシック" charset="0"/>
                <a:cs typeface="ＭＳ Ｐゴシック" charset="0"/>
              </a:rPr>
              <a:t>(reestablishment of mutual coordination). </a:t>
            </a:r>
          </a:p>
          <a:p>
            <a:pPr lvl="1"/>
            <a:r>
              <a:rPr lang="en-US" sz="1800">
                <a:latin typeface="Calibri" charset="0"/>
                <a:ea typeface="ＭＳ Ｐゴシック" charset="0"/>
                <a:cs typeface="ＭＳ Ｐゴシック" charset="0"/>
              </a:rPr>
              <a:t>In pathogenic dyads, disruptions do not motivate dyadic repair but lead to disconnection, withdrawal, alienation, and self-reliance (Tronick &amp;Weinberg, 1997, as cited in Fosha &amp; Yeung)</a:t>
            </a:r>
          </a:p>
          <a:p>
            <a:pPr lvl="1"/>
            <a:r>
              <a:rPr lang="en-US" sz="1800">
                <a:latin typeface="Calibri" charset="0"/>
                <a:ea typeface="ＭＳ Ｐゴシック" charset="0"/>
                <a:cs typeface="ＭＳ Ｐゴシック" charset="0"/>
              </a:rPr>
              <a:t>Dyadic interactions become internalized as the individual</a:t>
            </a:r>
            <a:r>
              <a:rPr lang="ja-JP" altLang="en-US" sz="1800">
                <a:latin typeface="Calibri" charset="0"/>
                <a:ea typeface="ＭＳ Ｐゴシック" charset="0"/>
                <a:cs typeface="ＭＳ Ｐゴシック" charset="0"/>
              </a:rPr>
              <a:t>’</a:t>
            </a:r>
            <a:r>
              <a:rPr lang="en-US" altLang="ja-JP" sz="1800">
                <a:latin typeface="Calibri" charset="0"/>
                <a:ea typeface="ＭＳ Ｐゴシック" charset="0"/>
                <a:cs typeface="ＭＳ Ｐゴシック" charset="0"/>
              </a:rPr>
              <a:t>s </a:t>
            </a:r>
            <a:r>
              <a:rPr lang="en-US" altLang="ja-JP" sz="1800" i="1">
                <a:latin typeface="Calibri" charset="0"/>
                <a:ea typeface="ＭＳ Ｐゴシック" charset="0"/>
                <a:cs typeface="ＭＳ Ｐゴシック" charset="0"/>
              </a:rPr>
              <a:t>affective competence, </a:t>
            </a:r>
            <a:r>
              <a:rPr lang="en-US" altLang="ja-JP" sz="1800">
                <a:latin typeface="Calibri" charset="0"/>
                <a:ea typeface="ＭＳ Ｐゴシック" charset="0"/>
                <a:cs typeface="ＭＳ Ｐゴシック" charset="0"/>
              </a:rPr>
              <a:t>i.e., the capacity to </a:t>
            </a:r>
            <a:r>
              <a:rPr lang="ja-JP" altLang="en-US" sz="1800">
                <a:latin typeface="Calibri" charset="0"/>
                <a:ea typeface="ＭＳ Ｐゴシック" charset="0"/>
                <a:cs typeface="ＭＳ Ｐゴシック" charset="0"/>
              </a:rPr>
              <a:t>“</a:t>
            </a:r>
            <a:r>
              <a:rPr lang="en-US" altLang="ja-JP" sz="1800">
                <a:latin typeface="Calibri" charset="0"/>
                <a:ea typeface="ＭＳ Ｐゴシック" charset="0"/>
                <a:cs typeface="ＭＳ Ｐゴシック" charset="0"/>
              </a:rPr>
              <a:t>feel and deal while relating</a:t>
            </a:r>
            <a:r>
              <a:rPr lang="ja-JP" altLang="en-US" sz="1800">
                <a:latin typeface="Calibri" charset="0"/>
                <a:ea typeface="ＭＳ Ｐゴシック" charset="0"/>
                <a:cs typeface="ＭＳ Ｐゴシック" charset="0"/>
              </a:rPr>
              <a:t>”</a:t>
            </a:r>
            <a:r>
              <a:rPr lang="en-US" altLang="ja-JP" sz="1800" i="1">
                <a:latin typeface="Calibri" charset="0"/>
                <a:ea typeface="ＭＳ Ｐゴシック" charset="0"/>
                <a:cs typeface="ＭＳ Ｐゴシック" charset="0"/>
              </a:rPr>
              <a:t> </a:t>
            </a:r>
            <a:r>
              <a:rPr lang="en-US" altLang="ja-JP" sz="1800">
                <a:latin typeface="Calibri" charset="0"/>
                <a:ea typeface="ＭＳ Ｐゴシック" charset="0"/>
                <a:cs typeface="ＭＳ Ｐゴシック" charset="0"/>
              </a:rPr>
              <a:t>(Fosha, 2000b, 2001, as cited in Fosha &amp; Yeung).</a:t>
            </a:r>
            <a:endParaRPr lang="en-US" altLang="ja-JP" sz="2000">
              <a:latin typeface="Calibri" charset="0"/>
              <a:ea typeface="ＭＳ Ｐゴシック" charset="0"/>
              <a:cs typeface="ＭＳ Ｐゴシック" charset="0"/>
            </a:endParaRPr>
          </a:p>
          <a:p>
            <a:r>
              <a:rPr lang="en-US" sz="2000">
                <a:latin typeface="Calibri" charset="0"/>
                <a:ea typeface="ＭＳ Ｐゴシック" charset="0"/>
                <a:cs typeface="ＭＳ Ｐゴシック" charset="0"/>
              </a:rPr>
              <a:t>Emphasizes right brain mediated processing of emotion and attachment through </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right brain language:</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 igaze, visual imagery, play, vocal tones and rhythms, touch, and somatosensory experiences.</a:t>
            </a:r>
          </a:p>
          <a:p>
            <a:endParaRPr lang="en-US" sz="2000">
              <a:latin typeface="Calibri" charset="0"/>
              <a:ea typeface="ＭＳ Ｐゴシック" charset="0"/>
              <a:cs typeface="ＭＳ Ｐゴシック"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777285851"/>
      </p:ext>
    </p:extLst>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0417" name="Title 1"/>
          <p:cNvSpPr>
            <a:spLocks noGrp="1"/>
          </p:cNvSpPr>
          <p:nvPr>
            <p:ph type="title"/>
          </p:nvPr>
        </p:nvSpPr>
        <p:spPr>
          <a:xfrm>
            <a:off x="273050" y="0"/>
            <a:ext cx="8413750" cy="925513"/>
          </a:xfrm>
        </p:spPr>
        <p:txBody>
          <a:bodyPr>
            <a:normAutofit fontScale="90000"/>
          </a:bodyPr>
          <a:lstStyle/>
          <a:p>
            <a:r>
              <a:rPr lang="en-US" sz="3200">
                <a:latin typeface="Copperplate" charset="0"/>
                <a:ea typeface="ＭＳ Ｐゴシック" charset="0"/>
                <a:cs typeface="Copperplate" charset="0"/>
              </a:rPr>
              <a:t>Accelerated Experiential Dynamic Psychotherapy (Fosha, 2004)</a:t>
            </a:r>
          </a:p>
        </p:txBody>
      </p:sp>
      <p:sp>
        <p:nvSpPr>
          <p:cNvPr id="60418" name="Content Placeholder 2"/>
          <p:cNvSpPr>
            <a:spLocks noGrp="1"/>
          </p:cNvSpPr>
          <p:nvPr>
            <p:ph idx="1"/>
          </p:nvPr>
        </p:nvSpPr>
        <p:spPr>
          <a:xfrm>
            <a:off x="273050" y="1079500"/>
            <a:ext cx="8413750" cy="5778500"/>
          </a:xfrm>
        </p:spPr>
        <p:txBody>
          <a:bodyPr/>
          <a:lstStyle/>
          <a:p>
            <a:r>
              <a:rPr lang="en-US" sz="2000">
                <a:latin typeface="Calibri" charset="0"/>
                <a:ea typeface="ＭＳ Ｐゴシック" charset="0"/>
                <a:cs typeface="ＭＳ Ｐゴシック" charset="0"/>
              </a:rPr>
              <a:t>First State: </a:t>
            </a:r>
          </a:p>
          <a:p>
            <a:pPr lvl="1"/>
            <a:r>
              <a:rPr lang="en-US" sz="1600">
                <a:latin typeface="Calibri" charset="0"/>
                <a:ea typeface="ＭＳ Ｐゴシック" charset="0"/>
                <a:cs typeface="ＭＳ Ｐゴシック" charset="0"/>
              </a:rPr>
              <a:t>Defenses to exclude emotional experience</a:t>
            </a:r>
          </a:p>
          <a:p>
            <a:pPr lvl="1"/>
            <a:r>
              <a:rPr lang="en-US" sz="1600">
                <a:latin typeface="Calibri" charset="0"/>
                <a:ea typeface="ＭＳ Ｐゴシック" charset="0"/>
                <a:cs typeface="ＭＳ Ｐゴシック" charset="0"/>
              </a:rPr>
              <a:t>Therapist respectsthe once adaptive defenses </a:t>
            </a:r>
          </a:p>
          <a:p>
            <a:pPr lvl="1"/>
            <a:r>
              <a:rPr lang="en-US" sz="1600">
                <a:latin typeface="Calibri" charset="0"/>
                <a:ea typeface="ＭＳ Ｐゴシック" charset="0"/>
                <a:cs typeface="ＭＳ Ｐゴシック" charset="0"/>
              </a:rPr>
              <a:t>Works in the here and now with the wall of defenses</a:t>
            </a:r>
          </a:p>
          <a:p>
            <a:pPr lvl="1"/>
            <a:r>
              <a:rPr lang="en-US" sz="1600">
                <a:latin typeface="Calibri" charset="0"/>
                <a:ea typeface="ＭＳ Ｐゴシック" charset="0"/>
                <a:cs typeface="ＭＳ Ｐゴシック" charset="0"/>
              </a:rPr>
              <a:t>Presence of protective other provokes an intrapsychic crisis (1st state transformation) </a:t>
            </a:r>
          </a:p>
          <a:p>
            <a:r>
              <a:rPr lang="en-US" sz="2000">
                <a:latin typeface="Calibri" charset="0"/>
                <a:ea typeface="ＭＳ Ｐゴシック" charset="0"/>
                <a:cs typeface="ＭＳ Ｐゴシック" charset="0"/>
              </a:rPr>
              <a:t>Second State:</a:t>
            </a:r>
          </a:p>
          <a:p>
            <a:pPr lvl="1"/>
            <a:r>
              <a:rPr lang="en-US" sz="1600">
                <a:latin typeface="Calibri" charset="0"/>
                <a:ea typeface="ＭＳ Ｐゴシック" charset="0"/>
                <a:cs typeface="ＭＳ Ｐゴシック" charset="0"/>
              </a:rPr>
              <a:t>Access visceral experience and expression/processing of core affective experiences emotional narrative emerges; attunement; timely repair of inevitable disruption </a:t>
            </a:r>
          </a:p>
          <a:p>
            <a:pPr lvl="1"/>
            <a:r>
              <a:rPr lang="en-US" sz="1600">
                <a:latin typeface="Calibri" charset="0"/>
                <a:ea typeface="ＭＳ Ｐゴシック" charset="0"/>
                <a:cs typeface="ＭＳ Ｐゴシック" charset="0"/>
              </a:rPr>
              <a:t>Somatic sensory experience </a:t>
            </a:r>
          </a:p>
          <a:p>
            <a:pPr lvl="1"/>
            <a:r>
              <a:rPr lang="en-US" sz="1600">
                <a:latin typeface="Calibri" charset="0"/>
                <a:ea typeface="ＭＳ Ｐゴシック" charset="0"/>
                <a:cs typeface="ＭＳ Ｐゴシック" charset="0"/>
              </a:rPr>
              <a:t>Receptive affective experiences (ie., feeling seen, understood, cared for) emerge</a:t>
            </a:r>
          </a:p>
          <a:p>
            <a:pPr lvl="1"/>
            <a:r>
              <a:rPr lang="en-US" sz="1600">
                <a:latin typeface="Calibri" charset="0"/>
                <a:ea typeface="ＭＳ Ｐゴシック" charset="0"/>
                <a:cs typeface="ＭＳ Ｐゴシック" charset="0"/>
              </a:rPr>
              <a:t>Experiential affective strategies effective. Adaptive action occurs when processing emotional experience.  Adaptive action mark the 2nd state transformation into 3rd state</a:t>
            </a:r>
          </a:p>
          <a:p>
            <a:r>
              <a:rPr lang="en-US" sz="2000">
                <a:latin typeface="Calibri" charset="0"/>
                <a:ea typeface="ＭＳ Ｐゴシック" charset="0"/>
                <a:cs typeface="ＭＳ Ｐゴシック" charset="0"/>
              </a:rPr>
              <a:t>State 3</a:t>
            </a:r>
          </a:p>
          <a:p>
            <a:pPr lvl="1"/>
            <a:r>
              <a:rPr lang="en-US" sz="1800">
                <a:latin typeface="Calibri" charset="0"/>
                <a:ea typeface="ＭＳ Ｐゴシック" charset="0"/>
                <a:cs typeface="ＭＳ Ｐゴシック" charset="0"/>
              </a:rPr>
              <a:t>Core State follows from the full and complete experience of any core affect –sense of calm, authenticity – </a:t>
            </a:r>
            <a:r>
              <a:rPr lang="ja-JP" altLang="en-US" sz="1800">
                <a:latin typeface="Calibri" charset="0"/>
                <a:ea typeface="ＭＳ Ｐゴシック" charset="0"/>
                <a:cs typeface="ＭＳ Ｐゴシック" charset="0"/>
              </a:rPr>
              <a:t>‘</a:t>
            </a:r>
            <a:r>
              <a:rPr lang="en-US" altLang="ja-JP" sz="1800">
                <a:latin typeface="Calibri" charset="0"/>
                <a:ea typeface="ＭＳ Ｐゴシック" charset="0"/>
                <a:cs typeface="ＭＳ Ｐゴシック" charset="0"/>
              </a:rPr>
              <a:t>I feel at home with myself</a:t>
            </a:r>
            <a:r>
              <a:rPr lang="ja-JP" altLang="en-US" sz="1800">
                <a:latin typeface="Calibri" charset="0"/>
                <a:ea typeface="ＭＳ Ｐゴシック" charset="0"/>
                <a:cs typeface="ＭＳ Ｐゴシック" charset="0"/>
              </a:rPr>
              <a:t>’</a:t>
            </a:r>
            <a:endParaRPr lang="en-US" altLang="ja-JP" sz="1800">
              <a:latin typeface="Calibri" charset="0"/>
              <a:ea typeface="ＭＳ Ｐゴシック" charset="0"/>
              <a:cs typeface="ＭＳ Ｐゴシック" charset="0"/>
            </a:endParaRPr>
          </a:p>
          <a:p>
            <a:pPr lvl="1"/>
            <a:r>
              <a:rPr lang="en-US" sz="1800">
                <a:latin typeface="Calibri" charset="0"/>
                <a:ea typeface="ＭＳ Ｐゴシック" charset="0"/>
                <a:cs typeface="ＭＳ Ｐゴシック" charset="0"/>
              </a:rPr>
              <a:t>Reflective integrative strategies as patients construct coherent and meaningful autobiographical narratives (correlated with secure attachment and emotional resilience) (Main, 2001; Siegel, 2003,as cited in Fosha &amp; Yeung)</a:t>
            </a:r>
          </a:p>
          <a:p>
            <a:pPr lvl="1"/>
            <a:r>
              <a:rPr lang="en-US" sz="1800">
                <a:latin typeface="Calibri" charset="0"/>
                <a:ea typeface="ＭＳ Ｐゴシック" charset="0"/>
                <a:cs typeface="ＭＳ Ｐゴシック" charset="0"/>
              </a:rPr>
              <a:t>Deeply spiritual experiences</a:t>
            </a:r>
          </a:p>
          <a:p>
            <a:pPr lvl="1">
              <a:buFont typeface="Arial" charset="0"/>
              <a:buNone/>
            </a:pPr>
            <a:endParaRPr lang="en-US" sz="1800">
              <a:latin typeface="Calibri" charset="0"/>
              <a:ea typeface="ＭＳ Ｐゴシック" charset="0"/>
              <a:cs typeface="ＭＳ Ｐゴシック" charset="0"/>
            </a:endParaRPr>
          </a:p>
          <a:p>
            <a:pPr lvl="1"/>
            <a:endParaRPr lang="en-US" sz="1600">
              <a:latin typeface="Calibri" charset="0"/>
              <a:ea typeface="ＭＳ Ｐゴシック" charset="0"/>
              <a:cs typeface="ＭＳ Ｐゴシック"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262612031"/>
      </p:ext>
    </p:extLst>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9873" name="Title 1"/>
          <p:cNvSpPr>
            <a:spLocks noGrp="1"/>
          </p:cNvSpPr>
          <p:nvPr>
            <p:ph type="title"/>
          </p:nvPr>
        </p:nvSpPr>
        <p:spPr>
          <a:xfrm>
            <a:off x="617538" y="0"/>
            <a:ext cx="8069262" cy="866775"/>
          </a:xfrm>
        </p:spPr>
        <p:txBody>
          <a:bodyPr/>
          <a:lstStyle/>
          <a:p>
            <a:r>
              <a:rPr lang="en-US" sz="3200">
                <a:latin typeface="Copperplate" charset="0"/>
                <a:ea typeface="ＭＳ Ｐゴシック" charset="0"/>
                <a:cs typeface="Copperplate" charset="0"/>
              </a:rPr>
              <a:t>Psychotherapeutic Considerations:</a:t>
            </a:r>
          </a:p>
        </p:txBody>
      </p:sp>
      <p:sp>
        <p:nvSpPr>
          <p:cNvPr id="80899" name="Content Placeholder 2"/>
          <p:cNvSpPr>
            <a:spLocks noGrp="1"/>
          </p:cNvSpPr>
          <p:nvPr>
            <p:ph idx="1"/>
          </p:nvPr>
        </p:nvSpPr>
        <p:spPr>
          <a:xfrm>
            <a:off x="463550" y="712788"/>
            <a:ext cx="8223250" cy="6145212"/>
          </a:xfrm>
        </p:spPr>
        <p:txBody>
          <a:bodyPr/>
          <a:lstStyle/>
          <a:p>
            <a:pPr>
              <a:buFont typeface="Arial" pitchFamily="-111" charset="0"/>
              <a:buChar char="•"/>
              <a:defRPr/>
            </a:pPr>
            <a:r>
              <a:rPr lang="en-US" sz="2000" dirty="0" smtClean="0">
                <a:ea typeface="ＭＳ Ｐゴシック" pitchFamily="-111" charset="-128"/>
                <a:cs typeface="ＭＳ Ｐゴシック" pitchFamily="-111" charset="-128"/>
              </a:rPr>
              <a:t>Research suggests that </a:t>
            </a:r>
            <a:r>
              <a:rPr lang="en-US" sz="2000" b="1" dirty="0" smtClean="0">
                <a:ea typeface="ＭＳ Ｐゴシック" pitchFamily="-111" charset="-128"/>
                <a:cs typeface="ＭＳ Ｐゴシック" pitchFamily="-111" charset="-128"/>
              </a:rPr>
              <a:t>complex trauma </a:t>
            </a:r>
            <a:r>
              <a:rPr lang="en-US" sz="2000" dirty="0" smtClean="0">
                <a:ea typeface="ＭＳ Ｐゴシック" pitchFamily="-111" charset="-128"/>
                <a:cs typeface="ＭＳ Ｐゴシック" pitchFamily="-111" charset="-128"/>
              </a:rPr>
              <a:t>(prolonged, repetitive, or childhood-related) is best treated using </a:t>
            </a:r>
            <a:r>
              <a:rPr lang="en-US" sz="2000" b="1" dirty="0" smtClean="0">
                <a:ea typeface="ＭＳ Ｐゴシック" pitchFamily="-111" charset="-128"/>
                <a:cs typeface="ＭＳ Ｐゴシック" pitchFamily="-111" charset="-128"/>
              </a:rPr>
              <a:t>long-term therapy</a:t>
            </a:r>
            <a:r>
              <a:rPr lang="en-US" sz="2000" dirty="0" smtClean="0">
                <a:ea typeface="ＭＳ Ｐゴシック" pitchFamily="-111" charset="-128"/>
                <a:cs typeface="ＭＳ Ｐゴシック" pitchFamily="-111" charset="-128"/>
              </a:rPr>
              <a:t>. </a:t>
            </a:r>
          </a:p>
          <a:p>
            <a:pPr lvl="1">
              <a:buFont typeface="Arial" pitchFamily="-111" charset="0"/>
              <a:buChar char="–"/>
              <a:defRPr/>
            </a:pPr>
            <a:r>
              <a:rPr lang="en-US" sz="1600" dirty="0" smtClean="0">
                <a:ea typeface="ＭＳ Ｐゴシック" pitchFamily="-111" charset="-128"/>
                <a:cs typeface="ＭＳ Ｐゴシック" pitchFamily="-111" charset="-128"/>
              </a:rPr>
              <a:t>Most treatment outcome research on trauma has been conducted on people with simple PTSD or anxiety disorders.</a:t>
            </a:r>
          </a:p>
          <a:p>
            <a:pPr>
              <a:buFont typeface="Arial" pitchFamily="-111" charset="0"/>
              <a:buChar char="•"/>
              <a:defRPr/>
            </a:pPr>
            <a:r>
              <a:rPr lang="en-US" sz="2000" dirty="0" smtClean="0">
                <a:ea typeface="ＭＳ Ｐゴシック" pitchFamily="-111" charset="-128"/>
                <a:cs typeface="ＭＳ Ｐゴシック" pitchFamily="-111" charset="-128"/>
              </a:rPr>
              <a:t>Building </a:t>
            </a:r>
            <a:r>
              <a:rPr lang="en-US" sz="2000" b="1" dirty="0" smtClean="0">
                <a:ea typeface="ＭＳ Ｐゴシック" pitchFamily="-111" charset="-128"/>
                <a:cs typeface="ＭＳ Ｐゴシック" pitchFamily="-111" charset="-128"/>
              </a:rPr>
              <a:t>attuned therapeutic relationship </a:t>
            </a:r>
            <a:r>
              <a:rPr lang="en-US" sz="2000" dirty="0" smtClean="0">
                <a:ea typeface="ＭＳ Ｐゴシック" pitchFamily="-111" charset="-128"/>
                <a:cs typeface="ＭＳ Ｐゴシック" pitchFamily="-111" charset="-128"/>
              </a:rPr>
              <a:t>is paramount</a:t>
            </a:r>
          </a:p>
          <a:p>
            <a:pPr marL="342900" lvl="1" indent="-342900">
              <a:buFont typeface="Arial" pitchFamily="-111" charset="0"/>
              <a:buChar char="•"/>
              <a:defRPr/>
            </a:pPr>
            <a:r>
              <a:rPr lang="en-US" sz="2000" b="1" dirty="0" smtClean="0"/>
              <a:t>Trauma demands representation </a:t>
            </a:r>
            <a:r>
              <a:rPr lang="en-US" sz="2000" dirty="0" smtClean="0"/>
              <a:t>for healing to occur.</a:t>
            </a:r>
          </a:p>
          <a:p>
            <a:pPr>
              <a:buFont typeface="Arial" pitchFamily="-111" charset="0"/>
              <a:buChar char="•"/>
              <a:defRPr/>
            </a:pPr>
            <a:r>
              <a:rPr lang="en-US" sz="2000" b="1" dirty="0" smtClean="0"/>
              <a:t>Representation</a:t>
            </a:r>
            <a:r>
              <a:rPr lang="en-US" sz="2000" dirty="0" smtClean="0"/>
              <a:t> can occur </a:t>
            </a:r>
            <a:r>
              <a:rPr lang="en-US" sz="2000" b="1" dirty="0" smtClean="0"/>
              <a:t>verbally and nonverbally </a:t>
            </a:r>
            <a:r>
              <a:rPr lang="en-US" sz="2000" dirty="0" smtClean="0"/>
              <a:t>with words, images, movement, behavior, thoughts, feelings, story, non-verbal modalities.</a:t>
            </a:r>
          </a:p>
          <a:p>
            <a:pPr marL="342900" lvl="1" indent="-342900">
              <a:buFont typeface="Arial" pitchFamily="-111" charset="0"/>
              <a:buChar char="•"/>
              <a:defRPr/>
            </a:pPr>
            <a:r>
              <a:rPr lang="en-US" sz="2000" b="1" dirty="0" smtClean="0"/>
              <a:t>Representing</a:t>
            </a:r>
            <a:r>
              <a:rPr lang="en-US" sz="2000" dirty="0" smtClean="0"/>
              <a:t> material—</a:t>
            </a:r>
            <a:r>
              <a:rPr lang="en-US" sz="2000" b="1" dirty="0" smtClean="0"/>
              <a:t>not necessarily verbalizing or narrating</a:t>
            </a:r>
            <a:r>
              <a:rPr lang="en-US" sz="2000" dirty="0" smtClean="0"/>
              <a:t>--is key.</a:t>
            </a:r>
            <a:endParaRPr lang="en-US" sz="2000" dirty="0" smtClean="0">
              <a:ea typeface="ＭＳ Ｐゴシック" pitchFamily="-111" charset="-128"/>
              <a:cs typeface="ＭＳ Ｐゴシック" pitchFamily="-111" charset="-128"/>
            </a:endParaRPr>
          </a:p>
          <a:p>
            <a:pPr>
              <a:buFont typeface="Arial" pitchFamily="-111" charset="0"/>
              <a:buChar char="•"/>
              <a:defRPr/>
            </a:pPr>
            <a:r>
              <a:rPr lang="en-US" sz="2000" b="1" dirty="0" smtClean="0">
                <a:ea typeface="ＭＳ Ｐゴシック" pitchFamily="-111" charset="-128"/>
                <a:cs typeface="ＭＳ Ｐゴシック" pitchFamily="-111" charset="-128"/>
              </a:rPr>
              <a:t>Holding and containment</a:t>
            </a:r>
            <a:r>
              <a:rPr lang="en-US" sz="2000" dirty="0" smtClean="0">
                <a:ea typeface="ＭＳ Ｐゴシック" pitchFamily="-111" charset="-128"/>
                <a:cs typeface="ＭＳ Ｐゴシック" pitchFamily="-111" charset="-128"/>
              </a:rPr>
              <a:t>:  “ Holding … often takes the form of conveying in words at the appropriate moment something that shows that the analyst knows and understands the deepest anxiety that is  being experienced, or that is waiting to be experienced.” (</a:t>
            </a:r>
            <a:r>
              <a:rPr lang="en-US" sz="2000" dirty="0" err="1" smtClean="0">
                <a:ea typeface="ＭＳ Ｐゴシック" pitchFamily="-111" charset="-128"/>
                <a:cs typeface="ＭＳ Ｐゴシック" pitchFamily="-111" charset="-128"/>
              </a:rPr>
              <a:t>Winnicott</a:t>
            </a:r>
            <a:r>
              <a:rPr lang="en-US" sz="2000" dirty="0" smtClean="0">
                <a:ea typeface="ＭＳ Ｐゴシック" pitchFamily="-111" charset="-128"/>
                <a:cs typeface="ＭＳ Ｐゴシック" pitchFamily="-111" charset="-128"/>
              </a:rPr>
              <a:t>) </a:t>
            </a:r>
          </a:p>
          <a:p>
            <a:pPr marL="342900" lvl="1" indent="-342900">
              <a:buFont typeface="Arial" pitchFamily="-111" charset="0"/>
              <a:buChar char="•"/>
              <a:defRPr/>
            </a:pPr>
            <a:r>
              <a:rPr lang="en-US" sz="2000" b="1" dirty="0" smtClean="0"/>
              <a:t>Stabilization, safety, and containment</a:t>
            </a:r>
            <a:r>
              <a:rPr lang="en-US" sz="2000" dirty="0" smtClean="0"/>
              <a:t>:  Holding environment. Respect and work with defenses; listen for metaphorical and symbolic references. </a:t>
            </a:r>
          </a:p>
          <a:p>
            <a:pPr marL="742950" lvl="2" indent="-342900">
              <a:buFont typeface="Arial" pitchFamily="-111" charset="0"/>
              <a:buChar char="•"/>
              <a:defRPr/>
            </a:pPr>
            <a:r>
              <a:rPr lang="en-US" sz="1800" b="1" dirty="0" smtClean="0"/>
              <a:t>Grounding</a:t>
            </a:r>
            <a:r>
              <a:rPr lang="en-US" sz="1800" dirty="0" smtClean="0"/>
              <a:t>  techniques:  Therapist presence; breathing (4x4x4); somatic work</a:t>
            </a:r>
            <a:endParaRPr lang="en-US" sz="1800" dirty="0" smtClean="0">
              <a:ea typeface="ＭＳ Ｐゴシック" pitchFamily="-111" charset="-128"/>
              <a:cs typeface="ＭＳ Ｐゴシック" pitchFamily="-111" charset="-128"/>
            </a:endParaRPr>
          </a:p>
          <a:p>
            <a:pPr>
              <a:buFont typeface="Arial" pitchFamily="-111" charset="0"/>
              <a:buChar char="•"/>
              <a:defRPr/>
            </a:pPr>
            <a:r>
              <a:rPr lang="en-US" sz="2000" dirty="0" smtClean="0">
                <a:ea typeface="ＭＳ Ｐゴシック" pitchFamily="-111" charset="-128"/>
                <a:cs typeface="ＭＳ Ｐゴシック" pitchFamily="-111" charset="-128"/>
              </a:rPr>
              <a:t>Identify and focus on </a:t>
            </a:r>
            <a:r>
              <a:rPr lang="en-US" sz="2000" b="1" dirty="0" smtClean="0">
                <a:ea typeface="ＭＳ Ｐゴシック" pitchFamily="-111" charset="-128"/>
                <a:cs typeface="ＭＳ Ｐゴシック" pitchFamily="-111" charset="-128"/>
              </a:rPr>
              <a:t>processing</a:t>
            </a:r>
            <a:r>
              <a:rPr lang="en-US" sz="2000" dirty="0" smtClean="0">
                <a:ea typeface="ＭＳ Ｐゴシック" pitchFamily="-111" charset="-128"/>
                <a:cs typeface="ＭＳ Ｐゴシック" pitchFamily="-111" charset="-128"/>
              </a:rPr>
              <a:t>—</a:t>
            </a:r>
            <a:r>
              <a:rPr lang="en-US" sz="2000" b="1" dirty="0" smtClean="0">
                <a:ea typeface="ＭＳ Ｐゴシック" pitchFamily="-111" charset="-128"/>
                <a:cs typeface="ＭＳ Ｐゴシック" pitchFamily="-111" charset="-128"/>
              </a:rPr>
              <a:t>working through</a:t>
            </a:r>
            <a:r>
              <a:rPr lang="en-US" sz="2000" dirty="0" smtClean="0">
                <a:ea typeface="ＭＳ Ｐゴシック" pitchFamily="-111" charset="-128"/>
                <a:cs typeface="ＭＳ Ｐゴシック" pitchFamily="-111" charset="-128"/>
              </a:rPr>
              <a:t>--</a:t>
            </a:r>
            <a:r>
              <a:rPr lang="en-US" sz="2000" b="1" dirty="0" smtClean="0">
                <a:ea typeface="ＭＳ Ｐゴシック" pitchFamily="-111" charset="-128"/>
                <a:cs typeface="ＭＳ Ｐゴシック" pitchFamily="-111" charset="-128"/>
              </a:rPr>
              <a:t>past</a:t>
            </a:r>
            <a:r>
              <a:rPr lang="en-US" sz="2000" dirty="0" smtClean="0">
                <a:ea typeface="ＭＳ Ｐゴシック" pitchFamily="-111" charset="-128"/>
                <a:cs typeface="ＭＳ Ｐゴシック" pitchFamily="-111" charset="-128"/>
              </a:rPr>
              <a:t> experiences especially those recurring </a:t>
            </a:r>
            <a:r>
              <a:rPr lang="en-US" sz="2000" b="1" dirty="0" smtClean="0">
                <a:ea typeface="ＭＳ Ｐゴシック" pitchFamily="-111" charset="-128"/>
                <a:cs typeface="ＭＳ Ｐゴシック" pitchFamily="-111" charset="-128"/>
              </a:rPr>
              <a:t>in the present</a:t>
            </a:r>
            <a:r>
              <a:rPr lang="en-US" sz="2000" dirty="0" smtClean="0">
                <a:ea typeface="ＭＳ Ｐゴシック" pitchFamily="-111" charset="-128"/>
                <a:cs typeface="ＭＳ Ｐゴシック" pitchFamily="-111" charset="-128"/>
              </a:rPr>
              <a:t>.</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287476175"/>
      </p:ext>
    </p:extLst>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897" name="Title 1"/>
          <p:cNvSpPr>
            <a:spLocks noGrp="1"/>
          </p:cNvSpPr>
          <p:nvPr>
            <p:ph type="title"/>
          </p:nvPr>
        </p:nvSpPr>
        <p:spPr>
          <a:xfrm>
            <a:off x="260350" y="0"/>
            <a:ext cx="8426450" cy="557213"/>
          </a:xfrm>
        </p:spPr>
        <p:txBody>
          <a:bodyPr>
            <a:normAutofit fontScale="90000"/>
          </a:bodyPr>
          <a:lstStyle/>
          <a:p>
            <a:r>
              <a:rPr lang="en-US" sz="3200">
                <a:latin typeface="Copperplate" charset="0"/>
                <a:ea typeface="ＭＳ Ｐゴシック" charset="0"/>
                <a:cs typeface="Copperplate" charset="0"/>
              </a:rPr>
              <a:t>Psychotherapeutic Considerations</a:t>
            </a:r>
            <a:r>
              <a:rPr lang="en-US">
                <a:latin typeface="Copperplate" charset="0"/>
                <a:ea typeface="ＭＳ Ｐゴシック" charset="0"/>
                <a:cs typeface="Copperplate" charset="0"/>
              </a:rPr>
              <a:t>:</a:t>
            </a:r>
          </a:p>
        </p:txBody>
      </p:sp>
      <p:sp>
        <p:nvSpPr>
          <p:cNvPr id="80898" name="Content Placeholder 2"/>
          <p:cNvSpPr>
            <a:spLocks noGrp="1"/>
          </p:cNvSpPr>
          <p:nvPr>
            <p:ph idx="1"/>
          </p:nvPr>
        </p:nvSpPr>
        <p:spPr>
          <a:xfrm>
            <a:off x="260350" y="557213"/>
            <a:ext cx="8883650" cy="6300787"/>
          </a:xfrm>
        </p:spPr>
        <p:txBody>
          <a:bodyPr/>
          <a:lstStyle/>
          <a:p>
            <a:pPr lvl="1"/>
            <a:endParaRPr lang="en-US" sz="2000">
              <a:latin typeface="Calibri" charset="0"/>
              <a:ea typeface="ＭＳ Ｐゴシック" charset="0"/>
            </a:endParaRPr>
          </a:p>
          <a:p>
            <a:pPr lvl="1"/>
            <a:r>
              <a:rPr lang="en-US" sz="2000">
                <a:latin typeface="Calibri" charset="0"/>
                <a:ea typeface="ＭＳ Ｐゴシック" charset="0"/>
              </a:rPr>
              <a:t>More </a:t>
            </a:r>
            <a:r>
              <a:rPr lang="en-US" sz="2000" b="1">
                <a:latin typeface="Calibri" charset="0"/>
                <a:ea typeface="ＭＳ Ｐゴシック" charset="0"/>
              </a:rPr>
              <a:t>regressed/traumatized</a:t>
            </a:r>
            <a:r>
              <a:rPr lang="en-US" sz="2000">
                <a:latin typeface="Calibri" charset="0"/>
                <a:ea typeface="ＭＳ Ｐゴシック" charset="0"/>
              </a:rPr>
              <a:t>:  more </a:t>
            </a:r>
            <a:r>
              <a:rPr lang="en-US" sz="2000" b="1">
                <a:latin typeface="Calibri" charset="0"/>
                <a:ea typeface="ＭＳ Ｐゴシック" charset="0"/>
              </a:rPr>
              <a:t>non-verbal </a:t>
            </a:r>
            <a:r>
              <a:rPr lang="en-US" sz="2000">
                <a:latin typeface="Calibri" charset="0"/>
                <a:ea typeface="ＭＳ Ｐゴシック" charset="0"/>
              </a:rPr>
              <a:t>representation</a:t>
            </a:r>
          </a:p>
          <a:p>
            <a:pPr lvl="1"/>
            <a:r>
              <a:rPr lang="en-US" sz="2000">
                <a:latin typeface="Calibri" charset="0"/>
                <a:ea typeface="ＭＳ Ｐゴシック" charset="0"/>
                <a:cs typeface="ＭＳ Ｐゴシック" charset="0"/>
              </a:rPr>
              <a:t>Work with </a:t>
            </a:r>
            <a:r>
              <a:rPr lang="en-US" sz="2000" b="1">
                <a:latin typeface="Calibri" charset="0"/>
                <a:ea typeface="ＭＳ Ｐゴシック" charset="0"/>
                <a:cs typeface="ＭＳ Ｐゴシック" charset="0"/>
              </a:rPr>
              <a:t>fantasy life </a:t>
            </a:r>
            <a:r>
              <a:rPr lang="en-US" sz="2000">
                <a:latin typeface="Calibri" charset="0"/>
                <a:ea typeface="ＭＳ Ｐゴシック" charset="0"/>
                <a:cs typeface="ＭＳ Ｐゴシック" charset="0"/>
              </a:rPr>
              <a:t>(</a:t>
            </a:r>
            <a:r>
              <a:rPr lang="en-US" sz="2000" b="1">
                <a:latin typeface="Calibri" charset="0"/>
                <a:ea typeface="ＭＳ Ｐゴシック" charset="0"/>
                <a:cs typeface="ＭＳ Ｐゴシック" charset="0"/>
              </a:rPr>
              <a:t>intapsychic and interpersonal</a:t>
            </a:r>
            <a:r>
              <a:rPr lang="en-US" sz="2000">
                <a:latin typeface="Calibri" charset="0"/>
                <a:ea typeface="ＭＳ Ｐゴシック" charset="0"/>
                <a:cs typeface="ＭＳ Ｐゴシック" charset="0"/>
              </a:rPr>
              <a:t>)—exploring and encouraging.</a:t>
            </a:r>
            <a:endParaRPr lang="en-US" sz="2000">
              <a:latin typeface="Calibri" charset="0"/>
              <a:ea typeface="ＭＳ Ｐゴシック" charset="0"/>
            </a:endParaRPr>
          </a:p>
          <a:p>
            <a:pPr lvl="1"/>
            <a:r>
              <a:rPr lang="en-US" sz="2000" b="1">
                <a:latin typeface="Calibri" charset="0"/>
                <a:ea typeface="ＭＳ Ｐゴシック" charset="0"/>
              </a:rPr>
              <a:t>Narration</a:t>
            </a:r>
            <a:r>
              <a:rPr lang="en-US" sz="2000">
                <a:latin typeface="Calibri" charset="0"/>
                <a:ea typeface="ＭＳ Ｐゴシック" charset="0"/>
              </a:rPr>
              <a:t> is </a:t>
            </a:r>
            <a:r>
              <a:rPr lang="en-US" sz="2000" b="1">
                <a:latin typeface="Calibri" charset="0"/>
                <a:ea typeface="ＭＳ Ｐゴシック" charset="0"/>
              </a:rPr>
              <a:t>central</a:t>
            </a:r>
            <a:r>
              <a:rPr lang="en-US" sz="2000">
                <a:latin typeface="Calibri" charset="0"/>
                <a:ea typeface="ＭＳ Ｐゴシック" charset="0"/>
              </a:rPr>
              <a:t> to transformation and may be not be possible until later. </a:t>
            </a:r>
          </a:p>
          <a:p>
            <a:pPr lvl="1"/>
            <a:r>
              <a:rPr lang="en-US" sz="2000" b="1">
                <a:latin typeface="Calibri" charset="0"/>
                <a:ea typeface="ＭＳ Ｐゴシック" charset="0"/>
              </a:rPr>
              <a:t>Narration</a:t>
            </a:r>
            <a:r>
              <a:rPr lang="en-US" sz="2000">
                <a:latin typeface="Calibri" charset="0"/>
                <a:ea typeface="ＭＳ Ｐゴシック" charset="0"/>
              </a:rPr>
              <a:t> can be </a:t>
            </a:r>
            <a:r>
              <a:rPr lang="en-US" sz="2000" b="1">
                <a:latin typeface="Calibri" charset="0"/>
                <a:ea typeface="ＭＳ Ｐゴシック" charset="0"/>
              </a:rPr>
              <a:t>directive</a:t>
            </a:r>
            <a:r>
              <a:rPr lang="en-US" sz="2000">
                <a:latin typeface="Calibri" charset="0"/>
                <a:ea typeface="ＭＳ Ｐゴシック" charset="0"/>
              </a:rPr>
              <a:t> or </a:t>
            </a:r>
            <a:r>
              <a:rPr lang="en-US" sz="2000" b="1">
                <a:latin typeface="Calibri" charset="0"/>
                <a:ea typeface="ＭＳ Ｐゴシック" charset="0"/>
              </a:rPr>
              <a:t>non-directive</a:t>
            </a:r>
            <a:r>
              <a:rPr lang="en-US" sz="2000">
                <a:latin typeface="Calibri" charset="0"/>
                <a:ea typeface="ＭＳ Ｐゴシック" charset="0"/>
              </a:rPr>
              <a:t>.  </a:t>
            </a:r>
          </a:p>
          <a:p>
            <a:pPr lvl="2"/>
            <a:r>
              <a:rPr lang="en-US" sz="1800">
                <a:latin typeface="Calibri" charset="0"/>
                <a:ea typeface="ＭＳ Ｐゴシック" charset="0"/>
              </a:rPr>
              <a:t>Directive:  hypnosis, EMDR, imagery, focusing. </a:t>
            </a:r>
          </a:p>
          <a:p>
            <a:pPr lvl="2"/>
            <a:r>
              <a:rPr lang="en-US" sz="1800">
                <a:latin typeface="Calibri" charset="0"/>
                <a:ea typeface="ＭＳ Ｐゴシック" charset="0"/>
              </a:rPr>
              <a:t> Nondirectve:  tracking associations and associative themes, links, symbolic, metaphorical work; working with relational patterns, transference work.</a:t>
            </a:r>
          </a:p>
          <a:p>
            <a:pPr lvl="1"/>
            <a:r>
              <a:rPr lang="en-US" sz="2000" b="1">
                <a:latin typeface="Calibri" charset="0"/>
                <a:ea typeface="ＭＳ Ｐゴシック" charset="0"/>
              </a:rPr>
              <a:t>Transference work</a:t>
            </a:r>
            <a:r>
              <a:rPr lang="en-US" sz="2000">
                <a:latin typeface="Calibri" charset="0"/>
                <a:ea typeface="ＭＳ Ｐゴシック" charset="0"/>
              </a:rPr>
              <a:t>, addressing relational cycles and patterns, for changing disturbed patterns of relating and characterological issues.</a:t>
            </a:r>
          </a:p>
          <a:p>
            <a:pPr lvl="1"/>
            <a:r>
              <a:rPr lang="en-US" sz="2000">
                <a:latin typeface="Calibri" charset="0"/>
                <a:ea typeface="ＭＳ Ｐゴシック" charset="0"/>
              </a:rPr>
              <a:t>Prominent </a:t>
            </a:r>
            <a:r>
              <a:rPr lang="en-US" sz="2000" b="1">
                <a:latin typeface="Calibri" charset="0"/>
                <a:ea typeface="ＭＳ Ｐゴシック" charset="0"/>
              </a:rPr>
              <a:t>defenses</a:t>
            </a:r>
            <a:r>
              <a:rPr lang="en-US" sz="2000">
                <a:latin typeface="Calibri" charset="0"/>
                <a:ea typeface="ＭＳ Ｐゴシック" charset="0"/>
              </a:rPr>
              <a:t>:  dissociation; splitting; projective identification.  </a:t>
            </a:r>
            <a:r>
              <a:rPr lang="en-US" sz="2000" b="1">
                <a:latin typeface="Calibri" charset="0"/>
                <a:ea typeface="ＭＳ Ｐゴシック" charset="0"/>
              </a:rPr>
              <a:t>Defense analysis</a:t>
            </a:r>
            <a:r>
              <a:rPr lang="en-US" sz="2000">
                <a:latin typeface="Calibri" charset="0"/>
                <a:ea typeface="ＭＳ Ｐゴシック" charset="0"/>
              </a:rPr>
              <a:t>.</a:t>
            </a:r>
          </a:p>
          <a:p>
            <a:pPr lvl="1"/>
            <a:r>
              <a:rPr lang="en-US" sz="2000" b="1">
                <a:latin typeface="Calibri" charset="0"/>
                <a:ea typeface="ＭＳ Ｐゴシック" charset="0"/>
              </a:rPr>
              <a:t>Mind-body work</a:t>
            </a:r>
            <a:r>
              <a:rPr lang="en-US" sz="2000">
                <a:latin typeface="Calibri" charset="0"/>
                <a:ea typeface="ＭＳ Ｐゴシック" charset="0"/>
              </a:rPr>
              <a:t>—somatic interventions/somatic language</a:t>
            </a:r>
          </a:p>
          <a:p>
            <a:pPr lvl="1"/>
            <a:r>
              <a:rPr lang="en-US" sz="2000" b="1">
                <a:latin typeface="Calibri" charset="0"/>
                <a:ea typeface="ＭＳ Ｐゴシック" charset="0"/>
              </a:rPr>
              <a:t>Creative growth</a:t>
            </a:r>
            <a:r>
              <a:rPr lang="en-US" sz="2000">
                <a:latin typeface="Calibri" charset="0"/>
                <a:ea typeface="ＭＳ Ｐゴシック" charset="0"/>
              </a:rPr>
              <a:t>-- enhancement of personality</a:t>
            </a:r>
          </a:p>
          <a:p>
            <a:pPr lvl="1"/>
            <a:r>
              <a:rPr lang="en-US" sz="2000" b="1">
                <a:latin typeface="Calibri" charset="0"/>
                <a:ea typeface="ＭＳ Ｐゴシック" charset="0"/>
              </a:rPr>
              <a:t>Spiritual/soul </a:t>
            </a:r>
            <a:r>
              <a:rPr lang="en-US" sz="2000">
                <a:latin typeface="Calibri" charset="0"/>
                <a:ea typeface="ＭＳ Ｐゴシック" charset="0"/>
              </a:rPr>
              <a:t>work</a:t>
            </a:r>
          </a:p>
          <a:p>
            <a:endParaRPr lang="en-US" sz="2000">
              <a:latin typeface="Calibri" charset="0"/>
              <a:ea typeface="ＭＳ Ｐゴシック" charset="0"/>
              <a:cs typeface="ＭＳ Ｐゴシック"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204869901"/>
      </p:ext>
    </p:extLst>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21" name="Title 1"/>
          <p:cNvSpPr>
            <a:spLocks noGrp="1"/>
          </p:cNvSpPr>
          <p:nvPr>
            <p:ph type="title"/>
          </p:nvPr>
        </p:nvSpPr>
        <p:spPr>
          <a:xfrm>
            <a:off x="665163" y="0"/>
            <a:ext cx="8021637" cy="760413"/>
          </a:xfrm>
        </p:spPr>
        <p:txBody>
          <a:bodyPr/>
          <a:lstStyle/>
          <a:p>
            <a:r>
              <a:rPr lang="en-US" sz="3200">
                <a:latin typeface="Copperplate" charset="0"/>
                <a:ea typeface="ＭＳ Ｐゴシック" charset="0"/>
                <a:cs typeface="Copperplate" charset="0"/>
              </a:rPr>
              <a:t>Psychotherapeutic Implications</a:t>
            </a:r>
          </a:p>
        </p:txBody>
      </p:sp>
      <p:sp>
        <p:nvSpPr>
          <p:cNvPr id="81922" name="Content Placeholder 2"/>
          <p:cNvSpPr>
            <a:spLocks noGrp="1"/>
          </p:cNvSpPr>
          <p:nvPr>
            <p:ph idx="1"/>
          </p:nvPr>
        </p:nvSpPr>
        <p:spPr>
          <a:xfrm>
            <a:off x="457200" y="760413"/>
            <a:ext cx="8229600" cy="5565775"/>
          </a:xfrm>
        </p:spPr>
        <p:txBody>
          <a:bodyPr/>
          <a:lstStyle/>
          <a:p>
            <a:pPr>
              <a:buFont typeface="Arial" charset="0"/>
              <a:buNone/>
            </a:pPr>
            <a:r>
              <a:rPr lang="en-US" sz="2000">
                <a:latin typeface="Calibri" charset="0"/>
                <a:ea typeface="ＭＳ Ｐゴシック" charset="0"/>
                <a:cs typeface="ＭＳ Ｐゴシック" charset="0"/>
              </a:rPr>
              <a:t>1.Trust and testing: develops in context of relational testing.  </a:t>
            </a:r>
          </a:p>
          <a:p>
            <a:pPr>
              <a:buFont typeface="Arial" charset="0"/>
              <a:buNone/>
            </a:pPr>
            <a:r>
              <a:rPr lang="en-US" sz="2000">
                <a:latin typeface="Calibri" charset="0"/>
                <a:ea typeface="ＭＳ Ｐゴシック" charset="0"/>
                <a:cs typeface="ＭＳ Ｐゴシック" charset="0"/>
              </a:rPr>
              <a:t>2. Blame and behavior: therapist contains rather than reacts; does not hold patient consciously responsible for distress, symptoms or behaviors.</a:t>
            </a:r>
          </a:p>
          <a:p>
            <a:pPr>
              <a:buFont typeface="Arial" charset="0"/>
              <a:buNone/>
            </a:pPr>
            <a:r>
              <a:rPr lang="en-US" sz="2000">
                <a:latin typeface="Calibri" charset="0"/>
                <a:ea typeface="ＭＳ Ｐゴシック" charset="0"/>
                <a:cs typeface="ＭＳ Ｐゴシック" charset="0"/>
              </a:rPr>
              <a:t>3. Shame and symptoms: sensitivity to shame without judgment. </a:t>
            </a:r>
          </a:p>
          <a:p>
            <a:pPr>
              <a:buFont typeface="Arial" charset="0"/>
              <a:buNone/>
            </a:pPr>
            <a:r>
              <a:rPr lang="en-US" sz="2000">
                <a:latin typeface="Calibri" charset="0"/>
                <a:ea typeface="ＭＳ Ｐゴシック" charset="0"/>
                <a:cs typeface="ＭＳ Ｐゴシック" charset="0"/>
              </a:rPr>
              <a:t>4. Consistency and connection: connection and support through stable personal style, regular appointment times, punctuality, availability. </a:t>
            </a:r>
          </a:p>
          <a:p>
            <a:pPr>
              <a:buFont typeface="Arial" charset="0"/>
              <a:buNone/>
            </a:pPr>
            <a:r>
              <a:rPr lang="en-US" sz="2000">
                <a:latin typeface="Calibri" charset="0"/>
                <a:ea typeface="ＭＳ Ｐゴシック" charset="0"/>
                <a:cs typeface="ＭＳ Ｐゴシック" charset="0"/>
              </a:rPr>
              <a:t>5. Humility: therapist does not take self too seriously, acknowledges errors, expresses sorrow and regret, and repairs damage to therapeutic relationship; present and mindful, engaging honest and direct manner.  </a:t>
            </a:r>
          </a:p>
          <a:p>
            <a:pPr>
              <a:buFont typeface="Arial" charset="0"/>
              <a:buNone/>
            </a:pPr>
            <a:r>
              <a:rPr lang="en-US" sz="2000">
                <a:latin typeface="Calibri" charset="0"/>
                <a:ea typeface="ＭＳ Ｐゴシック" charset="0"/>
                <a:cs typeface="ＭＳ Ｐゴシック" charset="0"/>
              </a:rPr>
              <a:t>6. Demeanor: creates a </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holding environment</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 through warmth, kindness, gentleness, interest, empathic attunement.  </a:t>
            </a:r>
          </a:p>
          <a:p>
            <a:pPr>
              <a:buFont typeface="Arial" charset="0"/>
              <a:buNone/>
            </a:pPr>
            <a:r>
              <a:rPr lang="en-US" sz="2000">
                <a:latin typeface="Calibri" charset="0"/>
                <a:ea typeface="ＭＳ Ｐゴシック" charset="0"/>
                <a:cs typeface="ＭＳ Ｐゴシック" charset="0"/>
              </a:rPr>
              <a:t>7. Awareness: of own emotional states, and countertransference.  </a:t>
            </a:r>
          </a:p>
          <a:p>
            <a:pPr>
              <a:buFont typeface="Arial" charset="0"/>
              <a:buNone/>
            </a:pPr>
            <a:r>
              <a:rPr lang="en-US" sz="2000">
                <a:latin typeface="Calibri" charset="0"/>
                <a:ea typeface="ＭＳ Ｐゴシック" charset="0"/>
                <a:cs typeface="ＭＳ Ｐゴシック" charset="0"/>
              </a:rPr>
              <a:t>8. Professionalism: a safe and professional environment through articulated practice policies, billing practices, discussion of boundary crossing, respectful record keeping, maintaining an established structure.</a:t>
            </a:r>
          </a:p>
          <a:p>
            <a:pPr>
              <a:buFont typeface="Arial" charset="0"/>
              <a:buNone/>
            </a:pPr>
            <a:r>
              <a:rPr lang="en-US" sz="2000">
                <a:latin typeface="Calibri" charset="0"/>
                <a:ea typeface="ＭＳ Ｐゴシック" charset="0"/>
                <a:cs typeface="ＭＳ Ｐゴシック" charset="0"/>
              </a:rPr>
              <a:t>						 		(Kinsler, et al. 2009)</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599438809"/>
      </p:ext>
    </p:extLst>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0113" name="Title 1"/>
          <p:cNvSpPr>
            <a:spLocks noGrp="1"/>
          </p:cNvSpPr>
          <p:nvPr>
            <p:ph type="title"/>
          </p:nvPr>
        </p:nvSpPr>
        <p:spPr>
          <a:xfrm>
            <a:off x="457200" y="0"/>
            <a:ext cx="8229600" cy="628650"/>
          </a:xfrm>
        </p:spPr>
        <p:txBody>
          <a:bodyPr/>
          <a:lstStyle/>
          <a:p>
            <a:r>
              <a:rPr lang="en-US" sz="3200">
                <a:latin typeface="Copperplate" charset="0"/>
                <a:ea typeface="ＭＳ Ｐゴシック" charset="0"/>
                <a:cs typeface="Copperplate" charset="0"/>
              </a:rPr>
              <a:t>Forms of Psychoeducation</a:t>
            </a:r>
          </a:p>
        </p:txBody>
      </p:sp>
      <p:sp>
        <p:nvSpPr>
          <p:cNvPr id="90114" name="Content Placeholder 2"/>
          <p:cNvSpPr>
            <a:spLocks noGrp="1"/>
          </p:cNvSpPr>
          <p:nvPr>
            <p:ph idx="1"/>
          </p:nvPr>
        </p:nvSpPr>
        <p:spPr>
          <a:xfrm>
            <a:off x="0" y="628650"/>
            <a:ext cx="9144000" cy="5959475"/>
          </a:xfrm>
        </p:spPr>
        <p:txBody>
          <a:bodyPr/>
          <a:lstStyle/>
          <a:p>
            <a:pPr>
              <a:buFont typeface="Arial" charset="0"/>
              <a:buNone/>
            </a:pPr>
            <a:r>
              <a:rPr lang="en-US" sz="2000">
                <a:latin typeface="Calibri" charset="0"/>
                <a:ea typeface="ＭＳ Ｐゴシック" charset="0"/>
                <a:cs typeface="ＭＳ Ｐゴシック" charset="0"/>
              </a:rPr>
              <a:t>Psychoeducation on trauma may involve educating on the following topics:</a:t>
            </a:r>
          </a:p>
          <a:p>
            <a:r>
              <a:rPr lang="en-US" sz="2000" b="1">
                <a:latin typeface="Calibri" charset="0"/>
                <a:ea typeface="ＭＳ Ｐゴシック" charset="0"/>
                <a:cs typeface="ＭＳ Ｐゴシック" charset="0"/>
              </a:rPr>
              <a:t>The prevalence of trauma</a:t>
            </a:r>
            <a:r>
              <a:rPr lang="en-US" sz="2000">
                <a:latin typeface="Calibri" charset="0"/>
                <a:ea typeface="ＭＳ Ｐゴシック" charset="0"/>
                <a:cs typeface="ＭＳ Ｐゴシック" charset="0"/>
              </a:rPr>
              <a:t>: connects patients to others and softly begins to counter malignant personality dynamic of feeling </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special</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 or </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chosen.</a:t>
            </a:r>
            <a:r>
              <a:rPr lang="ja-JP" altLang="en-US" sz="2000">
                <a:latin typeface="Calibri" charset="0"/>
                <a:ea typeface="ＭＳ Ｐゴシック" charset="0"/>
                <a:cs typeface="ＭＳ Ｐゴシック" charset="0"/>
              </a:rPr>
              <a:t>”</a:t>
            </a:r>
            <a:endParaRPr lang="en-US" altLang="ja-JP" sz="2000">
              <a:latin typeface="Calibri" charset="0"/>
              <a:ea typeface="ＭＳ Ｐゴシック" charset="0"/>
              <a:cs typeface="ＭＳ Ｐゴシック" charset="0"/>
            </a:endParaRPr>
          </a:p>
          <a:p>
            <a:r>
              <a:rPr lang="en-US" sz="2000" b="1">
                <a:latin typeface="Calibri" charset="0"/>
                <a:ea typeface="ＭＳ Ｐゴシック" charset="0"/>
                <a:cs typeface="ＭＳ Ｐゴシック" charset="0"/>
              </a:rPr>
              <a:t>Relational trauma</a:t>
            </a:r>
            <a:r>
              <a:rPr lang="en-US" sz="2000">
                <a:latin typeface="Calibri" charset="0"/>
                <a:ea typeface="ＭＳ Ｐゴシック" charset="0"/>
                <a:cs typeface="ＭＳ Ｐゴシック" charset="0"/>
              </a:rPr>
              <a:t>: an expression of cultural and personal wounds and vulnerabilities that stem from adversity in life and inadequate caregiving.</a:t>
            </a:r>
          </a:p>
          <a:p>
            <a:r>
              <a:rPr lang="en-US" sz="2000" b="1">
                <a:latin typeface="Calibri" charset="0"/>
                <a:ea typeface="ＭＳ Ｐゴシック" charset="0"/>
                <a:cs typeface="ＭＳ Ｐゴシック" charset="0"/>
              </a:rPr>
              <a:t>Typical acute responses </a:t>
            </a:r>
            <a:r>
              <a:rPr lang="en-US" sz="2000">
                <a:latin typeface="Calibri" charset="0"/>
                <a:ea typeface="ＭＳ Ｐゴシック" charset="0"/>
                <a:cs typeface="ＭＳ Ｐゴシック" charset="0"/>
              </a:rPr>
              <a:t>to trauma: avoidance, reexperiencing, intrusion; peri-traumatic dissociation (</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spacing out,</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 out of body experiences, experiencing time distortions at time of trauma); sexual responses to sexual traumas; relief at not being injured or killed; </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Stockholm effects</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 (victim becomes attached to perpetrator); survivor guilt.</a:t>
            </a:r>
          </a:p>
          <a:p>
            <a:r>
              <a:rPr lang="en-US" sz="2000" b="1">
                <a:latin typeface="Calibri" charset="0"/>
                <a:ea typeface="ＭＳ Ｐゴシック" charset="0"/>
                <a:cs typeface="ＭＳ Ｐゴシック" charset="0"/>
              </a:rPr>
              <a:t>Lasting post-traumatic responses </a:t>
            </a:r>
            <a:r>
              <a:rPr lang="en-US" sz="2000">
                <a:latin typeface="Calibri" charset="0"/>
                <a:ea typeface="ＭＳ Ｐゴシック" charset="0"/>
                <a:cs typeface="ＭＳ Ｐゴシック" charset="0"/>
              </a:rPr>
              <a:t>: Stress symptoms are common, logical, and serve a purpose (to preserve life and health) and include: flashbacks, numbing, hyper-arousal; vigilance, panic attacks, interpersonal issues; fear of intimacy. </a:t>
            </a:r>
          </a:p>
          <a:p>
            <a:r>
              <a:rPr lang="en-US" sz="2000" b="1">
                <a:latin typeface="Calibri" charset="0"/>
                <a:ea typeface="ＭＳ Ｐゴシック" charset="0"/>
                <a:cs typeface="ＭＳ Ｐゴシック" charset="0"/>
              </a:rPr>
              <a:t>Safety concerns and plans</a:t>
            </a:r>
            <a:r>
              <a:rPr lang="en-US" sz="2000">
                <a:latin typeface="Calibri" charset="0"/>
                <a:ea typeface="ＭＳ Ｐゴシック" charset="0"/>
                <a:cs typeface="ＭＳ Ｐゴシック" charset="0"/>
              </a:rPr>
              <a:t>:  Address psychosocial problems and inform patients on community resources if necessary (i.e. how to access medical or social services, a child protective worker, police). Increase the power of the victim to ensure her/his own safety. </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951639966"/>
      </p:ext>
    </p:extLst>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1137" name="Title 1"/>
          <p:cNvSpPr>
            <a:spLocks noGrp="1"/>
          </p:cNvSpPr>
          <p:nvPr>
            <p:ph type="title"/>
          </p:nvPr>
        </p:nvSpPr>
        <p:spPr>
          <a:xfrm>
            <a:off x="457200" y="0"/>
            <a:ext cx="8229600" cy="723900"/>
          </a:xfrm>
        </p:spPr>
        <p:txBody>
          <a:bodyPr/>
          <a:lstStyle/>
          <a:p>
            <a:r>
              <a:rPr lang="en-US" sz="3200">
                <a:latin typeface="Copperplate" charset="0"/>
                <a:ea typeface="ＭＳ Ｐゴシック" charset="0"/>
                <a:cs typeface="Copperplate" charset="0"/>
              </a:rPr>
              <a:t>Psychoeducation Topics</a:t>
            </a:r>
          </a:p>
        </p:txBody>
      </p:sp>
      <p:sp>
        <p:nvSpPr>
          <p:cNvPr id="91138" name="Content Placeholder 2"/>
          <p:cNvSpPr>
            <a:spLocks noGrp="1"/>
          </p:cNvSpPr>
          <p:nvPr>
            <p:ph idx="1"/>
          </p:nvPr>
        </p:nvSpPr>
        <p:spPr>
          <a:xfrm>
            <a:off x="260350" y="569913"/>
            <a:ext cx="8426450" cy="6100762"/>
          </a:xfrm>
        </p:spPr>
        <p:txBody>
          <a:bodyPr/>
          <a:lstStyle/>
          <a:p>
            <a:pPr>
              <a:buFont typeface="Arial" charset="0"/>
              <a:buNone/>
            </a:pPr>
            <a:r>
              <a:rPr lang="en-US" sz="2000">
                <a:latin typeface="Calibri" charset="0"/>
                <a:ea typeface="ＭＳ Ｐゴシック" charset="0"/>
                <a:cs typeface="ＭＳ Ｐゴシック" charset="0"/>
              </a:rPr>
              <a:t>Psychoeducation on trauma may involve educating on the following topics:</a:t>
            </a:r>
          </a:p>
          <a:p>
            <a:r>
              <a:rPr lang="en-US" sz="2000" b="1">
                <a:latin typeface="Calibri" charset="0"/>
                <a:ea typeface="ＭＳ Ｐゴシック" charset="0"/>
                <a:cs typeface="ＭＳ Ｐゴシック" charset="0"/>
              </a:rPr>
              <a:t>Posttraumatic symptoms </a:t>
            </a:r>
            <a:r>
              <a:rPr lang="en-US" sz="2000">
                <a:latin typeface="Calibri" charset="0"/>
                <a:ea typeface="ＭＳ Ｐゴシック" charset="0"/>
                <a:cs typeface="ＭＳ Ｐゴシック" charset="0"/>
              </a:rPr>
              <a:t>are normal responses to toxic or abnormal circumstances.   </a:t>
            </a:r>
          </a:p>
          <a:p>
            <a:r>
              <a:rPr lang="en-US" sz="2000" b="1">
                <a:latin typeface="Calibri" charset="0"/>
                <a:ea typeface="ＭＳ Ｐゴシック" charset="0"/>
                <a:cs typeface="ＭＳ Ｐゴシック" charset="0"/>
              </a:rPr>
              <a:t>Future symptoms may erupt during treatment: </a:t>
            </a:r>
            <a:r>
              <a:rPr lang="en-US" sz="2000">
                <a:latin typeface="Calibri" charset="0"/>
                <a:ea typeface="ＭＳ Ｐゴシック" charset="0"/>
                <a:cs typeface="ＭＳ Ｐゴシック" charset="0"/>
              </a:rPr>
              <a:t>Possible, short-term, increased trauma symptoms after psychotherapy sessions.  Educate that psychotherapy is a place that these kinds of experiences can be addressed differently than when (s)he is in a naturalistic setting.  </a:t>
            </a:r>
          </a:p>
          <a:p>
            <a:r>
              <a:rPr lang="en-US" sz="2000" b="1">
                <a:latin typeface="Calibri" charset="0"/>
                <a:ea typeface="ＭＳ Ｐゴシック" charset="0"/>
                <a:cs typeface="ＭＳ Ｐゴシック" charset="0"/>
              </a:rPr>
              <a:t>Enhancing treatment</a:t>
            </a:r>
            <a:r>
              <a:rPr lang="en-US" sz="2000">
                <a:latin typeface="Calibri" charset="0"/>
                <a:ea typeface="ＭＳ Ｐゴシック" charset="0"/>
                <a:cs typeface="ＭＳ Ｐゴシック" charset="0"/>
              </a:rPr>
              <a:t>:  Psychotherapy sessions may be enhanced by bringing post-session experiences back into the next psychotherapy session.</a:t>
            </a:r>
          </a:p>
          <a:p>
            <a:r>
              <a:rPr lang="en-US" sz="2000" b="1">
                <a:latin typeface="Calibri" charset="0"/>
                <a:ea typeface="ＭＳ Ｐゴシック" charset="0"/>
                <a:cs typeface="ＭＳ Ｐゴシック" charset="0"/>
              </a:rPr>
              <a:t>Symptoms are expressions of trauma processing</a:t>
            </a:r>
            <a:r>
              <a:rPr lang="en-US" sz="2000">
                <a:latin typeface="Calibri" charset="0"/>
                <a:ea typeface="ＭＳ Ｐゴシック" charset="0"/>
                <a:cs typeface="ＭＳ Ｐゴシック" charset="0"/>
              </a:rPr>
              <a:t>: demonstrate psychological processing; posttraumatic avoidance is an adaptive response in reducing unbearable reactivated distress. </a:t>
            </a:r>
          </a:p>
          <a:p>
            <a:r>
              <a:rPr lang="en-US" sz="2000" b="1">
                <a:latin typeface="Calibri" charset="0"/>
                <a:ea typeface="ＭＳ Ｐゴシック" charset="0"/>
                <a:cs typeface="ＭＳ Ｐゴシック" charset="0"/>
              </a:rPr>
              <a:t>Approaching symptoms differently once in treatment</a:t>
            </a:r>
            <a:r>
              <a:rPr lang="en-US" sz="2000">
                <a:latin typeface="Calibri" charset="0"/>
                <a:ea typeface="ＭＳ Ｐゴシック" charset="0"/>
                <a:cs typeface="ＭＳ Ｐゴシック" charset="0"/>
              </a:rPr>
              <a:t>: re-experiencing responses can be addressed differently—engaged with together through the therapeutic relationship.  They are a movement towards recovery since the patient now has the safety and containment to work though this symptoms.</a:t>
            </a:r>
          </a:p>
          <a:p>
            <a:endParaRPr lang="en-US" sz="2000">
              <a:latin typeface="Calibri" charset="0"/>
              <a:ea typeface="ＭＳ Ｐゴシック" charset="0"/>
              <a:cs typeface="ＭＳ Ｐゴシック" charset="0"/>
            </a:endParaRPr>
          </a:p>
          <a:p>
            <a:endParaRPr lang="en-US" sz="2000">
              <a:latin typeface="Calibri" charset="0"/>
              <a:ea typeface="ＭＳ Ｐゴシック" charset="0"/>
              <a:cs typeface="ＭＳ Ｐゴシック"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962654939"/>
      </p:ext>
    </p:extLst>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161" name="Title 1"/>
          <p:cNvSpPr>
            <a:spLocks noGrp="1"/>
          </p:cNvSpPr>
          <p:nvPr>
            <p:ph type="title"/>
          </p:nvPr>
        </p:nvSpPr>
        <p:spPr>
          <a:xfrm>
            <a:off x="617538" y="0"/>
            <a:ext cx="8069262" cy="1079500"/>
          </a:xfrm>
        </p:spPr>
        <p:txBody>
          <a:bodyPr/>
          <a:lstStyle/>
          <a:p>
            <a:pPr eaLnBrk="1" hangingPunct="1"/>
            <a:r>
              <a:rPr lang="en-US" sz="3200">
                <a:latin typeface="Copperplate" charset="0"/>
                <a:ea typeface="ＭＳ Ｐゴシック" charset="0"/>
                <a:cs typeface="Copperplate" charset="0"/>
              </a:rPr>
              <a:t>Vicarious Traumatization</a:t>
            </a:r>
          </a:p>
        </p:txBody>
      </p:sp>
      <p:sp>
        <p:nvSpPr>
          <p:cNvPr id="92162" name="Content Placeholder 2"/>
          <p:cNvSpPr>
            <a:spLocks noGrp="1"/>
          </p:cNvSpPr>
          <p:nvPr>
            <p:ph idx="1"/>
          </p:nvPr>
        </p:nvSpPr>
        <p:spPr>
          <a:xfrm>
            <a:off x="457200" y="1246188"/>
            <a:ext cx="8229600" cy="4879975"/>
          </a:xfrm>
        </p:spPr>
        <p:txBody>
          <a:bodyPr/>
          <a:lstStyle/>
          <a:p>
            <a:pPr eaLnBrk="1" hangingPunct="1"/>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The negative transformation in the helper that results from empathic engagement with trauma survivors and their trauma material, combined with a commitment or responsibility to help them.</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 </a:t>
            </a:r>
            <a:r>
              <a:rPr lang="en-US" altLang="ja-JP" sz="1600">
                <a:latin typeface="Calibri" charset="0"/>
                <a:ea typeface="ＭＳ Ｐゴシック" charset="0"/>
                <a:cs typeface="ＭＳ Ｐゴシック" charset="0"/>
              </a:rPr>
              <a:t> </a:t>
            </a:r>
            <a:r>
              <a:rPr lang="en-US" altLang="ja-JP" sz="2000">
                <a:latin typeface="Calibri" charset="0"/>
                <a:ea typeface="ＭＳ Ｐゴシック" charset="0"/>
                <a:cs typeface="ＭＳ Ｐゴシック" charset="0"/>
              </a:rPr>
              <a:t>It manifests as </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disrupted spirituality</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 in which there is loss of meaning and hope (Pearlman &amp; Caringi, 2009). </a:t>
            </a:r>
          </a:p>
          <a:p>
            <a:pPr marL="742950" lvl="2" indent="-342900" eaLnBrk="1" hangingPunct="1"/>
            <a:r>
              <a:rPr lang="ja-JP" altLang="en-US" sz="1200">
                <a:latin typeface="Calibri" charset="0"/>
                <a:ea typeface="ＭＳ Ｐゴシック" charset="0"/>
                <a:cs typeface="ＭＳ Ｐゴシック" charset="0"/>
              </a:rPr>
              <a:t>“</a:t>
            </a:r>
            <a:r>
              <a:rPr lang="en-US" altLang="ja-JP" sz="1800">
                <a:latin typeface="Calibri" charset="0"/>
                <a:ea typeface="ＭＳ Ｐゴシック" charset="0"/>
                <a:cs typeface="ＭＳ Ｐゴシック" charset="0"/>
              </a:rPr>
              <a:t>If left unaddressed, [vicarious trauma] can escalate in severity until it meets criteria for a psychiatric diagnosis such as PTSD, other anxiety disorders, mood disorders, and substance abuse disorders.</a:t>
            </a:r>
            <a:r>
              <a:rPr lang="ja-JP" altLang="en-US" sz="1800">
                <a:latin typeface="Calibri" charset="0"/>
                <a:ea typeface="ＭＳ Ｐゴシック" charset="0"/>
                <a:cs typeface="ＭＳ Ｐゴシック" charset="0"/>
              </a:rPr>
              <a:t>”</a:t>
            </a:r>
            <a:endParaRPr lang="en-US" altLang="ja-JP" sz="2000">
              <a:latin typeface="Calibri" charset="0"/>
              <a:ea typeface="ＭＳ Ｐゴシック" charset="0"/>
              <a:cs typeface="ＭＳ Ｐゴシック" charset="0"/>
            </a:endParaRPr>
          </a:p>
          <a:p>
            <a:pPr eaLnBrk="1" hangingPunct="1"/>
            <a:r>
              <a:rPr lang="en-US" sz="2000">
                <a:latin typeface="Calibri" charset="0"/>
                <a:ea typeface="ＭＳ Ｐゴシック" charset="0"/>
                <a:cs typeface="ＭＳ Ｐゴシック" charset="0"/>
              </a:rPr>
              <a:t>Psychotherapists with trauma histories are more vulnerable particularly if they have not received treatment.</a:t>
            </a:r>
          </a:p>
          <a:p>
            <a:pPr eaLnBrk="1" hangingPunct="1"/>
            <a:r>
              <a:rPr lang="en-US" sz="2000">
                <a:latin typeface="Calibri" charset="0"/>
                <a:ea typeface="ＭＳ Ｐゴシック" charset="0"/>
                <a:cs typeface="ＭＳ Ｐゴシック" charset="0"/>
              </a:rPr>
              <a:t>Psychotherapists with insecure styles of attachment report more vicarious traumatization.</a:t>
            </a:r>
          </a:p>
          <a:p>
            <a:pPr lvl="1" eaLnBrk="1" hangingPunct="1"/>
            <a:endParaRPr lang="en-US" sz="1600">
              <a:latin typeface="Calibri" charset="0"/>
              <a:ea typeface="ＭＳ Ｐゴシック" charset="0"/>
              <a:cs typeface="ＭＳ Ｐゴシック" charset="0"/>
            </a:endParaRPr>
          </a:p>
          <a:p>
            <a:pPr lvl="1" eaLnBrk="1" hangingPunct="1">
              <a:buFont typeface="Arial" charset="0"/>
              <a:buNone/>
            </a:pPr>
            <a:endParaRPr lang="en-US" sz="1600">
              <a:latin typeface="Calibri" charset="0"/>
              <a:ea typeface="ＭＳ Ｐゴシック" charset="0"/>
              <a:cs typeface="ＭＳ Ｐゴシック" charset="0"/>
            </a:endParaRPr>
          </a:p>
          <a:p>
            <a:pPr eaLnBrk="1" hangingPunct="1"/>
            <a:endParaRPr lang="en-US" sz="2000">
              <a:latin typeface="Calibri" charset="0"/>
              <a:ea typeface="ＭＳ Ｐゴシック" charset="0"/>
              <a:cs typeface="ＭＳ Ｐゴシック"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559802794"/>
      </p:ext>
    </p:extLst>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1" name="Title 1"/>
          <p:cNvSpPr>
            <a:spLocks noGrp="1"/>
          </p:cNvSpPr>
          <p:nvPr>
            <p:ph type="title"/>
          </p:nvPr>
        </p:nvSpPr>
        <p:spPr>
          <a:xfrm>
            <a:off x="457200" y="0"/>
            <a:ext cx="8229600" cy="1417638"/>
          </a:xfrm>
        </p:spPr>
        <p:txBody>
          <a:bodyPr>
            <a:normAutofit fontScale="90000"/>
          </a:bodyPr>
          <a:lstStyle/>
          <a:p>
            <a:pPr eaLnBrk="1" hangingPunct="1"/>
            <a:r>
              <a:rPr lang="en-US">
                <a:latin typeface="Calibri" charset="0"/>
                <a:ea typeface="ＭＳ Ｐゴシック" charset="0"/>
                <a:cs typeface="ＭＳ Ｐゴシック" charset="0"/>
              </a:rPr>
              <a:t/>
            </a:r>
            <a:br>
              <a:rPr lang="en-US">
                <a:latin typeface="Calibri" charset="0"/>
                <a:ea typeface="ＭＳ Ｐゴシック" charset="0"/>
                <a:cs typeface="ＭＳ Ｐゴシック" charset="0"/>
              </a:rPr>
            </a:br>
            <a:r>
              <a:rPr lang="en-US" sz="3200">
                <a:latin typeface="Copperplate" charset="0"/>
                <a:ea typeface="ＭＳ Ｐゴシック" charset="0"/>
                <a:cs typeface="Copperplate" charset="0"/>
              </a:rPr>
              <a:t>Self-Trauma Model (Briere, 1996).  </a:t>
            </a:r>
            <a:r>
              <a:rPr lang="en-US">
                <a:latin typeface="Calibri" charset="0"/>
                <a:ea typeface="ＭＳ Ｐゴシック" charset="0"/>
                <a:cs typeface="ＭＳ Ｐゴシック" charset="0"/>
              </a:rPr>
              <a:t/>
            </a:r>
            <a:br>
              <a:rPr lang="en-US">
                <a:latin typeface="Calibri" charset="0"/>
                <a:ea typeface="ＭＳ Ｐゴシック" charset="0"/>
                <a:cs typeface="ＭＳ Ｐゴシック" charset="0"/>
              </a:rPr>
            </a:br>
            <a:r>
              <a:rPr lang="en-US">
                <a:latin typeface="Calibri" charset="0"/>
                <a:ea typeface="ＭＳ Ｐゴシック" charset="0"/>
                <a:cs typeface="ＭＳ Ｐゴシック" charset="0"/>
              </a:rPr>
              <a:t/>
            </a:r>
            <a:br>
              <a:rPr lang="en-US">
                <a:latin typeface="Calibri" charset="0"/>
                <a:ea typeface="ＭＳ Ｐゴシック" charset="0"/>
                <a:cs typeface="ＭＳ Ｐゴシック" charset="0"/>
              </a:rPr>
            </a:br>
            <a:endParaRPr lang="en-US">
              <a:latin typeface="Calibri" charset="0"/>
              <a:ea typeface="ＭＳ Ｐゴシック" charset="0"/>
              <a:cs typeface="ＭＳ Ｐゴシック" charset="0"/>
            </a:endParaRPr>
          </a:p>
        </p:txBody>
      </p:sp>
      <p:sp>
        <p:nvSpPr>
          <p:cNvPr id="51202" name="Content Placeholder 2"/>
          <p:cNvSpPr>
            <a:spLocks noGrp="1"/>
          </p:cNvSpPr>
          <p:nvPr>
            <p:ph idx="1"/>
          </p:nvPr>
        </p:nvSpPr>
        <p:spPr>
          <a:xfrm>
            <a:off x="273050" y="914400"/>
            <a:ext cx="8413750" cy="5943600"/>
          </a:xfrm>
        </p:spPr>
        <p:txBody>
          <a:bodyPr/>
          <a:lstStyle/>
          <a:p>
            <a:pPr eaLnBrk="1" hangingPunct="1"/>
            <a:r>
              <a:rPr lang="en-US" sz="2000" b="1">
                <a:latin typeface="Calibri" charset="0"/>
                <a:ea typeface="ＭＳ Ｐゴシック" charset="0"/>
                <a:cs typeface="ＭＳ Ｐゴシック" charset="0"/>
              </a:rPr>
              <a:t>Treatment</a:t>
            </a:r>
            <a:r>
              <a:rPr lang="en-US" sz="2000">
                <a:latin typeface="Calibri" charset="0"/>
                <a:ea typeface="ＭＳ Ｐゴシック" charset="0"/>
                <a:cs typeface="ＭＳ Ｐゴシック" charset="0"/>
              </a:rPr>
              <a:t>:  Integrative. Addresses explicit/implicit; affect/cognition.</a:t>
            </a:r>
          </a:p>
          <a:p>
            <a:pPr eaLnBrk="1" hangingPunct="1"/>
            <a:r>
              <a:rPr lang="ja-JP" altLang="en-US" sz="2000">
                <a:latin typeface="Calibri" charset="0"/>
                <a:ea typeface="ＭＳ Ｐゴシック" charset="0"/>
                <a:cs typeface="ＭＳ Ｐゴシック" charset="0"/>
              </a:rPr>
              <a:t>“</a:t>
            </a:r>
            <a:r>
              <a:rPr lang="en-US" altLang="ja-JP" sz="2000" b="1">
                <a:latin typeface="Calibri" charset="0"/>
                <a:ea typeface="ＭＳ Ｐゴシック" charset="0"/>
                <a:cs typeface="ＭＳ Ｐゴシック" charset="0"/>
              </a:rPr>
              <a:t>Therapeutic window</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  Window of intervention that facilitates healing—challenging but not overwhelming.</a:t>
            </a:r>
          </a:p>
          <a:p>
            <a:pPr lvl="1" eaLnBrk="1" hangingPunct="1">
              <a:buFont typeface="Arial" charset="0"/>
              <a:buChar char="•"/>
            </a:pPr>
            <a:r>
              <a:rPr lang="en-US" sz="2000" b="1">
                <a:latin typeface="Calibri" charset="0"/>
                <a:ea typeface="ＭＳ Ｐゴシック" charset="0"/>
              </a:rPr>
              <a:t>Undershooting</a:t>
            </a:r>
            <a:r>
              <a:rPr lang="en-US" sz="2000">
                <a:latin typeface="Calibri" charset="0"/>
                <a:ea typeface="ＭＳ Ｐゴシック" charset="0"/>
              </a:rPr>
              <a:t> therapeutic window:  Avoidance of traumatic material; undiscriminating support/validation; basking in positive transference; avoiding problematic personality issues or destructive behaviors.</a:t>
            </a:r>
          </a:p>
          <a:p>
            <a:pPr lvl="1" eaLnBrk="1" hangingPunct="1">
              <a:buFont typeface="Arial" charset="0"/>
              <a:buChar char="•"/>
            </a:pPr>
            <a:r>
              <a:rPr lang="en-US" sz="2000" b="1">
                <a:latin typeface="Calibri" charset="0"/>
                <a:ea typeface="ＭＳ Ｐゴシック" charset="0"/>
              </a:rPr>
              <a:t>Overshooting</a:t>
            </a:r>
            <a:r>
              <a:rPr lang="en-US" sz="2000">
                <a:latin typeface="Calibri" charset="0"/>
                <a:ea typeface="ＭＳ Ｐゴシック" charset="0"/>
              </a:rPr>
              <a:t> therapeutic window:  Excessive exposure intensity; focusing on material that needs work before addressing; too fast-paced; countertransference problems; inadequately processing previously activated material</a:t>
            </a:r>
          </a:p>
          <a:p>
            <a:pPr eaLnBrk="1" hangingPunct="1"/>
            <a:r>
              <a:rPr lang="en-US" sz="2000">
                <a:latin typeface="Calibri" charset="0"/>
                <a:ea typeface="ＭＳ Ｐゴシック" charset="0"/>
                <a:cs typeface="ＭＳ Ｐゴシック" charset="0"/>
              </a:rPr>
              <a:t>Therapeutic relationship is primary and curative</a:t>
            </a:r>
          </a:p>
          <a:p>
            <a:pPr eaLnBrk="1" hangingPunct="1"/>
            <a:r>
              <a:rPr lang="en-US" sz="2000">
                <a:latin typeface="Calibri" charset="0"/>
                <a:ea typeface="ＭＳ Ｐゴシック" charset="0"/>
                <a:cs typeface="ＭＳ Ｐゴシック" charset="0"/>
              </a:rPr>
              <a:t>Weighing exploration versus consolidation</a:t>
            </a:r>
          </a:p>
          <a:p>
            <a:pPr eaLnBrk="1" hangingPunct="1"/>
            <a:r>
              <a:rPr lang="en-US" sz="2000">
                <a:latin typeface="Calibri" charset="0"/>
                <a:ea typeface="ＭＳ Ｐゴシック" charset="0"/>
                <a:cs typeface="ＭＳ Ｐゴシック" charset="0"/>
              </a:rPr>
              <a:t>Monitoring intensity control: </a:t>
            </a:r>
          </a:p>
          <a:p>
            <a:pPr lvl="1" eaLnBrk="1" hangingPunct="1">
              <a:buFont typeface="Arial" charset="0"/>
              <a:buChar char="•"/>
            </a:pPr>
            <a:r>
              <a:rPr lang="en-US" sz="2000">
                <a:latin typeface="Calibri" charset="0"/>
                <a:ea typeface="ＭＳ Ｐゴシック" charset="0"/>
              </a:rPr>
              <a:t>Aim for higher intensity, mid-session</a:t>
            </a:r>
          </a:p>
          <a:p>
            <a:pPr lvl="1" eaLnBrk="1" hangingPunct="1">
              <a:buFont typeface="Arial" charset="0"/>
              <a:buChar char="•"/>
            </a:pPr>
            <a:r>
              <a:rPr lang="en-US" sz="2000">
                <a:latin typeface="Calibri" charset="0"/>
                <a:ea typeface="ＭＳ Ｐゴシック" charset="0"/>
              </a:rPr>
              <a:t>More cognitive focus decreases intensity</a:t>
            </a:r>
          </a:p>
          <a:p>
            <a:pPr eaLnBrk="1" hangingPunct="1"/>
            <a:r>
              <a:rPr lang="en-US" sz="2000">
                <a:latin typeface="Calibri" charset="0"/>
                <a:ea typeface="ＭＳ Ｐゴシック" charset="0"/>
                <a:cs typeface="ＭＳ Ｐゴシック" charset="0"/>
              </a:rPr>
              <a:t>Managing more intrusive symptoms: more containment</a:t>
            </a:r>
          </a:p>
          <a:p>
            <a:pPr eaLnBrk="1" hangingPunct="1"/>
            <a:r>
              <a:rPr lang="en-US" sz="2000">
                <a:latin typeface="Calibri" charset="0"/>
                <a:ea typeface="ＭＳ Ｐゴシック" charset="0"/>
                <a:cs typeface="ＭＳ Ｐゴシック" charset="0"/>
              </a:rPr>
              <a:t>Managing avoidance symptoms: more exploration </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7668874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2225" name="Title 1"/>
          <p:cNvSpPr>
            <a:spLocks noGrp="1"/>
          </p:cNvSpPr>
          <p:nvPr>
            <p:ph type="title"/>
          </p:nvPr>
        </p:nvSpPr>
        <p:spPr>
          <a:xfrm>
            <a:off x="628650" y="0"/>
            <a:ext cx="8058150" cy="890588"/>
          </a:xfrm>
        </p:spPr>
        <p:txBody>
          <a:bodyPr>
            <a:normAutofit fontScale="90000"/>
          </a:bodyPr>
          <a:lstStyle/>
          <a:p>
            <a:pPr eaLnBrk="1" hangingPunct="1"/>
            <a:r>
              <a:rPr lang="en-US" sz="3200">
                <a:latin typeface="Copperplate" charset="0"/>
                <a:ea typeface="ＭＳ Ｐゴシック" charset="0"/>
                <a:cs typeface="Copperplate" charset="0"/>
              </a:rPr>
              <a:t>Self-Trauma Model:  </a:t>
            </a:r>
            <a:br>
              <a:rPr lang="en-US" sz="3200">
                <a:latin typeface="Copperplate" charset="0"/>
                <a:ea typeface="ＭＳ Ｐゴシック" charset="0"/>
                <a:cs typeface="Copperplate" charset="0"/>
              </a:rPr>
            </a:br>
            <a:r>
              <a:rPr lang="en-US" sz="3200">
                <a:latin typeface="Copperplate" charset="0"/>
                <a:ea typeface="ＭＳ Ｐゴシック" charset="0"/>
                <a:cs typeface="Copperplate" charset="0"/>
              </a:rPr>
              <a:t>General Therapeutic Considerations</a:t>
            </a:r>
          </a:p>
        </p:txBody>
      </p:sp>
      <p:sp>
        <p:nvSpPr>
          <p:cNvPr id="3" name="Content Placeholder 2"/>
          <p:cNvSpPr>
            <a:spLocks noGrp="1"/>
          </p:cNvSpPr>
          <p:nvPr>
            <p:ph idx="1"/>
          </p:nvPr>
        </p:nvSpPr>
        <p:spPr>
          <a:xfrm>
            <a:off x="273000" y="890264"/>
            <a:ext cx="8413800" cy="5967736"/>
          </a:xfrm>
          <a:ln>
            <a:miter lim="800000"/>
            <a:headEnd/>
            <a:tailEnd/>
          </a:ln>
          <a:extLst/>
        </p:spPr>
        <p:txBody>
          <a:bodyPr rtlCol="0">
            <a:noAutofit/>
          </a:bodyPr>
          <a:lstStyle/>
          <a:p>
            <a:pPr eaLnBrk="1" fontAlgn="auto" hangingPunct="1">
              <a:spcAft>
                <a:spcPts val="0"/>
              </a:spcAft>
              <a:buFont typeface="Arial"/>
              <a:buChar char="•"/>
              <a:defRPr/>
            </a:pPr>
            <a:r>
              <a:rPr lang="en-US" sz="2000" b="1" dirty="0" smtClean="0">
                <a:ea typeface="+mn-ea"/>
                <a:cs typeface="+mn-cs"/>
              </a:rPr>
              <a:t>Treating intrusive symptoms</a:t>
            </a:r>
            <a:r>
              <a:rPr lang="en-US" sz="2000" dirty="0" smtClean="0">
                <a:ea typeface="+mn-ea"/>
                <a:cs typeface="+mn-cs"/>
              </a:rPr>
              <a:t>:</a:t>
            </a:r>
          </a:p>
          <a:p>
            <a:pPr lvl="1" eaLnBrk="1" fontAlgn="auto" hangingPunct="1">
              <a:spcAft>
                <a:spcPts val="0"/>
              </a:spcAft>
              <a:buFont typeface="Arial"/>
              <a:buChar char="•"/>
              <a:defRPr/>
            </a:pPr>
            <a:r>
              <a:rPr lang="en-US" sz="1600" dirty="0" smtClean="0">
                <a:ea typeface="+mn-ea"/>
              </a:rPr>
              <a:t>Identification of traumatic events</a:t>
            </a:r>
          </a:p>
          <a:p>
            <a:pPr lvl="1" eaLnBrk="1" fontAlgn="auto" hangingPunct="1">
              <a:spcAft>
                <a:spcPts val="0"/>
              </a:spcAft>
              <a:buFont typeface="Arial"/>
              <a:buChar char="•"/>
              <a:defRPr/>
            </a:pPr>
            <a:r>
              <a:rPr lang="en-US" sz="1600" dirty="0" smtClean="0">
                <a:ea typeface="+mn-ea"/>
              </a:rPr>
              <a:t>Gradual </a:t>
            </a:r>
            <a:r>
              <a:rPr lang="en-US" sz="1600" dirty="0" err="1" smtClean="0">
                <a:ea typeface="+mn-ea"/>
              </a:rPr>
              <a:t>reexposure</a:t>
            </a:r>
            <a:r>
              <a:rPr lang="en-US" sz="1600" dirty="0" smtClean="0">
                <a:ea typeface="+mn-ea"/>
              </a:rPr>
              <a:t> to implicit/explicit</a:t>
            </a:r>
          </a:p>
          <a:p>
            <a:pPr lvl="1" eaLnBrk="1" fontAlgn="auto" hangingPunct="1">
              <a:spcAft>
                <a:spcPts val="0"/>
              </a:spcAft>
              <a:buFont typeface="Arial"/>
              <a:buChar char="•"/>
              <a:defRPr/>
            </a:pPr>
            <a:r>
              <a:rPr lang="en-US" sz="1600" dirty="0" smtClean="0">
                <a:ea typeface="+mn-ea"/>
              </a:rPr>
              <a:t>Acknowledging disparity between original trauma and current</a:t>
            </a:r>
          </a:p>
          <a:p>
            <a:pPr lvl="1" eaLnBrk="1" fontAlgn="auto" hangingPunct="1">
              <a:spcAft>
                <a:spcPts val="0"/>
              </a:spcAft>
              <a:buFont typeface="Arial"/>
              <a:buChar char="•"/>
              <a:defRPr/>
            </a:pPr>
            <a:r>
              <a:rPr lang="en-US" sz="1600" dirty="0" smtClean="0">
                <a:ea typeface="+mn-ea"/>
              </a:rPr>
              <a:t>Emotional/cognitive processing</a:t>
            </a:r>
          </a:p>
          <a:p>
            <a:pPr lvl="1" eaLnBrk="1" fontAlgn="auto" hangingPunct="1">
              <a:spcAft>
                <a:spcPts val="0"/>
              </a:spcAft>
              <a:buFont typeface="Arial"/>
              <a:buChar char="•"/>
              <a:defRPr/>
            </a:pPr>
            <a:r>
              <a:rPr lang="en-US" sz="1600" dirty="0" smtClean="0">
                <a:ea typeface="+mn-ea"/>
              </a:rPr>
              <a:t>Direct and indirect exposure to abuse material</a:t>
            </a:r>
          </a:p>
          <a:p>
            <a:pPr eaLnBrk="1" fontAlgn="auto" hangingPunct="1">
              <a:spcAft>
                <a:spcPts val="0"/>
              </a:spcAft>
              <a:buFont typeface="Arial"/>
              <a:buChar char="•"/>
              <a:defRPr/>
            </a:pPr>
            <a:r>
              <a:rPr lang="en-US" sz="2000" b="1" dirty="0" smtClean="0"/>
              <a:t>Affect regulation</a:t>
            </a:r>
          </a:p>
          <a:p>
            <a:pPr lvl="1" eaLnBrk="1" fontAlgn="auto" hangingPunct="1">
              <a:spcAft>
                <a:spcPts val="0"/>
              </a:spcAft>
              <a:buFont typeface="Arial"/>
              <a:buChar char="•"/>
              <a:defRPr/>
            </a:pPr>
            <a:r>
              <a:rPr lang="en-US" sz="1600" dirty="0" smtClean="0"/>
              <a:t>Gradual, titrated exposure and repeated activation allows processing distressing affect teaches one to be at home with distress.  Promotes moving in and out of affective states</a:t>
            </a:r>
            <a:endParaRPr lang="en-US" sz="1600" dirty="0" smtClean="0">
              <a:ea typeface="+mn-ea"/>
            </a:endParaRPr>
          </a:p>
          <a:p>
            <a:pPr eaLnBrk="1" fontAlgn="auto" hangingPunct="1">
              <a:spcAft>
                <a:spcPts val="0"/>
              </a:spcAft>
              <a:buFont typeface="Arial"/>
              <a:buChar char="•"/>
              <a:defRPr/>
            </a:pPr>
            <a:r>
              <a:rPr lang="en-US" sz="2000" b="1" dirty="0" smtClean="0">
                <a:ea typeface="+mn-ea"/>
                <a:cs typeface="+mn-cs"/>
              </a:rPr>
              <a:t>Working with relationship and transference issues</a:t>
            </a:r>
            <a:r>
              <a:rPr lang="en-US" sz="2000" dirty="0" smtClean="0">
                <a:ea typeface="+mn-ea"/>
                <a:cs typeface="+mn-cs"/>
              </a:rPr>
              <a:t>:  </a:t>
            </a:r>
          </a:p>
          <a:p>
            <a:pPr lvl="1" eaLnBrk="1" fontAlgn="auto" hangingPunct="1">
              <a:spcAft>
                <a:spcPts val="0"/>
              </a:spcAft>
              <a:buFont typeface="Arial"/>
              <a:buChar char="•"/>
              <a:defRPr/>
            </a:pPr>
            <a:r>
              <a:rPr lang="en-US" sz="1600" dirty="0" smtClean="0">
                <a:ea typeface="+mn-ea"/>
              </a:rPr>
              <a:t>Transference:  the cued activation of implicit, relational memories in therapeutic context</a:t>
            </a:r>
          </a:p>
          <a:p>
            <a:pPr lvl="1" eaLnBrk="1" fontAlgn="auto" hangingPunct="1">
              <a:spcAft>
                <a:spcPts val="0"/>
              </a:spcAft>
              <a:buFont typeface="Arial"/>
              <a:buChar char="•"/>
              <a:defRPr/>
            </a:pPr>
            <a:r>
              <a:rPr lang="en-US" sz="1600" dirty="0" smtClean="0">
                <a:ea typeface="+mn-ea"/>
              </a:rPr>
              <a:t>Activation of relational schema is “transference”</a:t>
            </a:r>
          </a:p>
          <a:p>
            <a:pPr lvl="1" eaLnBrk="1" fontAlgn="auto" hangingPunct="1">
              <a:spcAft>
                <a:spcPts val="0"/>
              </a:spcAft>
              <a:buFont typeface="Arial"/>
              <a:buChar char="•"/>
              <a:defRPr/>
            </a:pPr>
            <a:r>
              <a:rPr lang="en-US" sz="1600" dirty="0" smtClean="0">
                <a:ea typeface="+mn-ea"/>
              </a:rPr>
              <a:t>Engaged, motional activation is critical</a:t>
            </a:r>
            <a:endParaRPr lang="en-US" sz="2000" dirty="0" smtClean="0">
              <a:ea typeface="+mn-ea"/>
            </a:endParaRPr>
          </a:p>
          <a:p>
            <a:pPr eaLnBrk="1" fontAlgn="auto" hangingPunct="1">
              <a:spcAft>
                <a:spcPts val="0"/>
              </a:spcAft>
              <a:buFont typeface="Arial"/>
              <a:buChar char="•"/>
              <a:defRPr/>
            </a:pPr>
            <a:r>
              <a:rPr lang="en-US" sz="2000" b="1" dirty="0" smtClean="0">
                <a:ea typeface="+mn-ea"/>
                <a:cs typeface="+mn-cs"/>
              </a:rPr>
              <a:t>Processing and Resolution:</a:t>
            </a:r>
          </a:p>
          <a:p>
            <a:pPr lvl="1" eaLnBrk="1" fontAlgn="auto" hangingPunct="1">
              <a:spcAft>
                <a:spcPts val="0"/>
              </a:spcAft>
              <a:buFont typeface="Arial"/>
              <a:buChar char="•"/>
              <a:defRPr/>
            </a:pPr>
            <a:r>
              <a:rPr lang="en-US" sz="1600" dirty="0" smtClean="0">
                <a:ea typeface="+mn-ea"/>
              </a:rPr>
              <a:t>Includes integrated cognitive (left hemisphere) and emotional (right hemisphere) processing</a:t>
            </a:r>
          </a:p>
          <a:p>
            <a:pPr lvl="1" eaLnBrk="1" fontAlgn="auto" hangingPunct="1">
              <a:spcAft>
                <a:spcPts val="0"/>
              </a:spcAft>
              <a:buFont typeface="Arial"/>
              <a:buChar char="•"/>
              <a:defRPr/>
            </a:pPr>
            <a:r>
              <a:rPr lang="en-US" sz="1600" dirty="0" smtClean="0">
                <a:ea typeface="+mn-ea"/>
              </a:rPr>
              <a:t>Requires developing a coherent narrative: as the narrative becomes more clearly articulated, well organized, and detailed trauma symptoms decrease</a:t>
            </a:r>
          </a:p>
          <a:p>
            <a:pPr lvl="1" eaLnBrk="1" fontAlgn="auto" hangingPunct="1">
              <a:spcAft>
                <a:spcPts val="0"/>
              </a:spcAft>
              <a:buFont typeface="Arial"/>
              <a:buChar char="•"/>
              <a:defRPr/>
            </a:pPr>
            <a:r>
              <a:rPr lang="en-US" sz="1600" dirty="0" smtClean="0">
                <a:ea typeface="+mn-ea"/>
              </a:rPr>
              <a:t>Processing relational schemas is paramount</a:t>
            </a:r>
          </a:p>
          <a:p>
            <a:pPr lvl="1" eaLnBrk="1" fontAlgn="auto" hangingPunct="1">
              <a:spcAft>
                <a:spcPts val="0"/>
              </a:spcAft>
              <a:buFont typeface="Arial"/>
              <a:buChar char="•"/>
              <a:defRPr/>
            </a:pPr>
            <a:r>
              <a:rPr lang="en-US" sz="1600" dirty="0" smtClean="0">
                <a:ea typeface="+mn-ea"/>
              </a:rPr>
              <a:t>Hallmark :  coherent narrative with regulated affect and cognition (</a:t>
            </a:r>
            <a:r>
              <a:rPr lang="en-US" sz="1600" dirty="0" err="1" smtClean="0">
                <a:ea typeface="+mn-ea"/>
              </a:rPr>
              <a:t>Briere</a:t>
            </a:r>
            <a:r>
              <a:rPr lang="en-US" sz="1600" dirty="0" smtClean="0">
                <a:ea typeface="+mn-ea"/>
              </a:rPr>
              <a:t>, 1996)</a:t>
            </a:r>
          </a:p>
          <a:p>
            <a:pPr lvl="5">
              <a:buFont typeface="Arial"/>
              <a:buNone/>
              <a:defRPr/>
            </a:pPr>
            <a:r>
              <a:rPr lang="en-US" dirty="0" smtClean="0"/>
              <a:t>			</a:t>
            </a:r>
          </a:p>
          <a:p>
            <a:pPr lvl="5">
              <a:defRPr/>
            </a:pPr>
            <a:r>
              <a:rPr lang="en-US" sz="400" dirty="0" smtClean="0"/>
              <a:t>((</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084771432"/>
      </p:ext>
    </p:extLst>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3249" name="Title 1"/>
          <p:cNvSpPr>
            <a:spLocks noGrp="1"/>
          </p:cNvSpPr>
          <p:nvPr>
            <p:ph type="title"/>
          </p:nvPr>
        </p:nvSpPr>
        <p:spPr>
          <a:xfrm>
            <a:off x="0" y="0"/>
            <a:ext cx="9144000" cy="1484313"/>
          </a:xfrm>
        </p:spPr>
        <p:txBody>
          <a:bodyPr>
            <a:normAutofit fontScale="90000"/>
          </a:bodyPr>
          <a:lstStyle/>
          <a:p>
            <a:r>
              <a:rPr lang="en-US" sz="3200">
                <a:latin typeface="Copperplate" charset="0"/>
                <a:ea typeface="ＭＳ Ｐゴシック" charset="0"/>
                <a:cs typeface="Copperplate" charset="0"/>
              </a:rPr>
              <a:t>Psychotherapy for Trauma: </a:t>
            </a:r>
            <a:br>
              <a:rPr lang="en-US" sz="3200">
                <a:latin typeface="Copperplate" charset="0"/>
                <a:ea typeface="ＭＳ Ｐゴシック" charset="0"/>
                <a:cs typeface="Copperplate" charset="0"/>
              </a:rPr>
            </a:br>
            <a:r>
              <a:rPr lang="en-US" sz="3200">
                <a:latin typeface="Copperplate" charset="0"/>
                <a:ea typeface="ＭＳ Ｐゴシック" charset="0"/>
                <a:cs typeface="Copperplate" charset="0"/>
              </a:rPr>
              <a:t>Stages of Treatment -Christine Courtois (2008)</a:t>
            </a:r>
          </a:p>
        </p:txBody>
      </p:sp>
      <p:sp>
        <p:nvSpPr>
          <p:cNvPr id="53250" name="Content Placeholder 2"/>
          <p:cNvSpPr>
            <a:spLocks noGrp="1"/>
          </p:cNvSpPr>
          <p:nvPr>
            <p:ph idx="1"/>
          </p:nvPr>
        </p:nvSpPr>
        <p:spPr>
          <a:xfrm>
            <a:off x="344488" y="1484313"/>
            <a:ext cx="8342312" cy="4984750"/>
          </a:xfrm>
        </p:spPr>
        <p:txBody>
          <a:bodyPr/>
          <a:lstStyle/>
          <a:p>
            <a:r>
              <a:rPr lang="en-US" sz="2400" b="1">
                <a:latin typeface="Calibri" charset="0"/>
                <a:ea typeface="ＭＳ Ｐゴシック" charset="0"/>
                <a:cs typeface="ＭＳ Ｐゴシック" charset="0"/>
              </a:rPr>
              <a:t>Whole-person </a:t>
            </a:r>
            <a:r>
              <a:rPr lang="en-US" sz="2400">
                <a:latin typeface="Calibri" charset="0"/>
                <a:ea typeface="ＭＳ Ｐゴシック" charset="0"/>
                <a:cs typeface="ＭＳ Ｐゴシック" charset="0"/>
              </a:rPr>
              <a:t>philosophy that is highly individualized. </a:t>
            </a:r>
          </a:p>
          <a:p>
            <a:r>
              <a:rPr lang="en-US" sz="2400">
                <a:latin typeface="Calibri" charset="0"/>
                <a:ea typeface="ＭＳ Ｐゴシック" charset="0"/>
                <a:cs typeface="ＭＳ Ｐゴシック" charset="0"/>
              </a:rPr>
              <a:t>Referred to as, </a:t>
            </a:r>
            <a:r>
              <a:rPr lang="ja-JP" altLang="en-US" sz="2400">
                <a:latin typeface="Calibri" charset="0"/>
                <a:ea typeface="ＭＳ Ｐゴシック" charset="0"/>
                <a:cs typeface="ＭＳ Ｐゴシック" charset="0"/>
              </a:rPr>
              <a:t>“</a:t>
            </a:r>
            <a:r>
              <a:rPr lang="en-US" altLang="ja-JP" sz="2400" b="1">
                <a:latin typeface="Calibri" charset="0"/>
                <a:ea typeface="ＭＳ Ｐゴシック" charset="0"/>
                <a:cs typeface="ＭＳ Ｐゴシック" charset="0"/>
              </a:rPr>
              <a:t>trauma responsive therapy</a:t>
            </a:r>
            <a:r>
              <a:rPr lang="ja-JP" altLang="en-US" sz="2400">
                <a:latin typeface="Calibri" charset="0"/>
                <a:ea typeface="ＭＳ Ｐゴシック" charset="0"/>
                <a:cs typeface="ＭＳ Ｐゴシック" charset="0"/>
              </a:rPr>
              <a:t>”</a:t>
            </a:r>
            <a:r>
              <a:rPr lang="en-US" altLang="ja-JP" sz="2400">
                <a:latin typeface="Calibri" charset="0"/>
                <a:ea typeface="ＭＳ Ｐゴシック" charset="0"/>
                <a:cs typeface="ＭＳ Ｐゴシック" charset="0"/>
              </a:rPr>
              <a:t> that is, </a:t>
            </a:r>
            <a:r>
              <a:rPr lang="ja-JP" altLang="en-US" sz="2400">
                <a:latin typeface="Calibri" charset="0"/>
                <a:ea typeface="ＭＳ Ｐゴシック" charset="0"/>
                <a:cs typeface="ＭＳ Ｐゴシック" charset="0"/>
              </a:rPr>
              <a:t>“</a:t>
            </a:r>
            <a:r>
              <a:rPr lang="en-US" altLang="ja-JP" sz="2400" b="1">
                <a:latin typeface="Calibri" charset="0"/>
                <a:ea typeface="ＭＳ Ｐゴシック" charset="0"/>
                <a:cs typeface="ＭＳ Ｐゴシック" charset="0"/>
              </a:rPr>
              <a:t>not trauma alone</a:t>
            </a:r>
            <a:r>
              <a:rPr lang="en-US" altLang="ja-JP" sz="2400">
                <a:latin typeface="Calibri" charset="0"/>
                <a:ea typeface="ＭＳ Ｐゴシック" charset="0"/>
                <a:cs typeface="ＭＳ Ｐゴシック" charset="0"/>
              </a:rPr>
              <a:t>.</a:t>
            </a:r>
            <a:r>
              <a:rPr lang="ja-JP" altLang="en-US" sz="2400">
                <a:latin typeface="Calibri" charset="0"/>
                <a:ea typeface="ＭＳ Ｐゴシック" charset="0"/>
                <a:cs typeface="ＭＳ Ｐゴシック" charset="0"/>
              </a:rPr>
              <a:t>”</a:t>
            </a:r>
            <a:r>
              <a:rPr lang="en-US" altLang="ja-JP" sz="2400">
                <a:latin typeface="Calibri" charset="0"/>
                <a:ea typeface="ＭＳ Ｐゴシック" charset="0"/>
                <a:cs typeface="ＭＳ Ｐゴシック" charset="0"/>
              </a:rPr>
              <a:t> </a:t>
            </a:r>
          </a:p>
          <a:p>
            <a:r>
              <a:rPr lang="en-US" sz="2400" b="1">
                <a:latin typeface="Calibri" charset="0"/>
                <a:ea typeface="ＭＳ Ｐゴシック" charset="0"/>
                <a:cs typeface="ＭＳ Ｐゴシック" charset="0"/>
              </a:rPr>
              <a:t>Summary</a:t>
            </a:r>
            <a:r>
              <a:rPr lang="en-US" sz="2400">
                <a:latin typeface="Calibri" charset="0"/>
                <a:ea typeface="ＭＳ Ｐゴシック" charset="0"/>
                <a:cs typeface="ＭＳ Ｐゴシック" charset="0"/>
              </a:rPr>
              <a:t> of </a:t>
            </a:r>
            <a:r>
              <a:rPr lang="en-US" sz="2400" b="1">
                <a:latin typeface="Calibri" charset="0"/>
                <a:ea typeface="ＭＳ Ｐゴシック" charset="0"/>
                <a:cs typeface="ＭＳ Ｐゴシック" charset="0"/>
              </a:rPr>
              <a:t>three-stage </a:t>
            </a:r>
            <a:r>
              <a:rPr lang="en-US" sz="2400">
                <a:latin typeface="Calibri" charset="0"/>
                <a:ea typeface="ＭＳ Ｐゴシック" charset="0"/>
                <a:cs typeface="ＭＳ Ｐゴシック" charset="0"/>
              </a:rPr>
              <a:t>model: </a:t>
            </a:r>
          </a:p>
          <a:p>
            <a:pPr lvl="1"/>
            <a:r>
              <a:rPr lang="en-US" sz="2000" b="1">
                <a:latin typeface="Calibri" charset="0"/>
                <a:ea typeface="ＭＳ Ｐゴシック" charset="0"/>
                <a:cs typeface="ＭＳ Ｐゴシック" charset="0"/>
              </a:rPr>
              <a:t>Pretreatment</a:t>
            </a:r>
            <a:r>
              <a:rPr lang="en-US" sz="2000">
                <a:latin typeface="Calibri" charset="0"/>
                <a:ea typeface="ＭＳ Ｐゴシック" charset="0"/>
                <a:cs typeface="ＭＳ Ｐゴシック" charset="0"/>
              </a:rPr>
              <a:t> </a:t>
            </a:r>
            <a:r>
              <a:rPr lang="en-US" sz="2000" b="1">
                <a:latin typeface="Calibri" charset="0"/>
                <a:ea typeface="ＭＳ Ｐゴシック" charset="0"/>
                <a:cs typeface="ＭＳ Ｐゴシック" charset="0"/>
              </a:rPr>
              <a:t>Issues</a:t>
            </a:r>
            <a:r>
              <a:rPr lang="en-US" sz="2000">
                <a:latin typeface="Calibri" charset="0"/>
                <a:ea typeface="ＭＳ Ｐゴシック" charset="0"/>
                <a:cs typeface="ＭＳ Ｐゴシック" charset="0"/>
              </a:rPr>
              <a:t>: treatment frame, alliance-building, safety, affect regulation, stabilization, skill building, education, self-care, support </a:t>
            </a:r>
          </a:p>
          <a:p>
            <a:pPr lvl="1"/>
            <a:r>
              <a:rPr lang="en-US" sz="2000" b="1">
                <a:latin typeface="Calibri" charset="0"/>
                <a:ea typeface="ＭＳ Ｐゴシック" charset="0"/>
                <a:cs typeface="ＭＳ Ｐゴシック" charset="0"/>
              </a:rPr>
              <a:t>Processing</a:t>
            </a:r>
            <a:r>
              <a:rPr lang="en-US" sz="2000">
                <a:latin typeface="Calibri" charset="0"/>
                <a:ea typeface="ＭＳ Ｐゴシック" charset="0"/>
                <a:cs typeface="ＭＳ Ｐゴシック" charset="0"/>
              </a:rPr>
              <a:t>:  Deconditioning, mourning, resolution, processing, and integration of the trauma</a:t>
            </a:r>
          </a:p>
          <a:p>
            <a:pPr lvl="1"/>
            <a:r>
              <a:rPr lang="en-US" sz="2000" b="1">
                <a:latin typeface="Calibri" charset="0"/>
                <a:ea typeface="ＭＳ Ｐゴシック" charset="0"/>
                <a:cs typeface="ＭＳ Ｐゴシック" charset="0"/>
              </a:rPr>
              <a:t>Development</a:t>
            </a:r>
            <a:r>
              <a:rPr lang="en-US" sz="2000">
                <a:latin typeface="Calibri" charset="0"/>
                <a:ea typeface="ＭＳ Ｐゴシック" charset="0"/>
                <a:cs typeface="ＭＳ Ｐゴシック" charset="0"/>
              </a:rPr>
              <a:t>:  Self and relational; enhanced daily living. </a:t>
            </a:r>
          </a:p>
          <a:p>
            <a:r>
              <a:rPr lang="en-US" sz="2400">
                <a:latin typeface="Calibri" charset="0"/>
                <a:ea typeface="ＭＳ Ｐゴシック" charset="0"/>
                <a:cs typeface="ＭＳ Ｐゴシック" charset="0"/>
              </a:rPr>
              <a:t>Some never complete or move beyond first stage although good work in first stage usually substantially improves patient</a:t>
            </a:r>
            <a:r>
              <a:rPr lang="ja-JP" altLang="en-US" sz="2400">
                <a:latin typeface="Calibri" charset="0"/>
                <a:ea typeface="ＭＳ Ｐゴシック" charset="0"/>
                <a:cs typeface="ＭＳ Ｐゴシック" charset="0"/>
              </a:rPr>
              <a:t>’</a:t>
            </a:r>
            <a:r>
              <a:rPr lang="en-US" altLang="ja-JP" sz="2400">
                <a:latin typeface="Calibri" charset="0"/>
                <a:ea typeface="ＭＳ Ｐゴシック" charset="0"/>
                <a:cs typeface="ＭＳ Ｐゴシック" charset="0"/>
              </a:rPr>
              <a:t>s life (Courtois, 2008).</a:t>
            </a:r>
            <a:endParaRPr lang="en-US" sz="2400">
              <a:latin typeface="Calibri" charset="0"/>
              <a:ea typeface="ＭＳ Ｐゴシック" charset="0"/>
              <a:cs typeface="ＭＳ Ｐゴシック"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909660347"/>
      </p:ext>
    </p:extLst>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4273" name="Title 1"/>
          <p:cNvSpPr>
            <a:spLocks noGrp="1"/>
          </p:cNvSpPr>
          <p:nvPr>
            <p:ph type="title"/>
          </p:nvPr>
        </p:nvSpPr>
        <p:spPr>
          <a:xfrm>
            <a:off x="0" y="0"/>
            <a:ext cx="8929688" cy="1092200"/>
          </a:xfrm>
        </p:spPr>
        <p:txBody>
          <a:bodyPr/>
          <a:lstStyle/>
          <a:p>
            <a:pPr eaLnBrk="1" hangingPunct="1"/>
            <a:r>
              <a:rPr lang="en-US" sz="3200">
                <a:latin typeface="Copperplate" charset="0"/>
                <a:ea typeface="ＭＳ Ｐゴシック" charset="0"/>
                <a:cs typeface="Copperplate" charset="0"/>
              </a:rPr>
              <a:t>Psychotherapy for Trauma: </a:t>
            </a:r>
            <a:br>
              <a:rPr lang="en-US" sz="3200">
                <a:latin typeface="Copperplate" charset="0"/>
                <a:ea typeface="ＭＳ Ｐゴシック" charset="0"/>
                <a:cs typeface="Copperplate" charset="0"/>
              </a:rPr>
            </a:br>
            <a:r>
              <a:rPr lang="en-US" sz="3200">
                <a:latin typeface="Copperplate" charset="0"/>
                <a:ea typeface="ＭＳ Ｐゴシック" charset="0"/>
                <a:cs typeface="Copperplate" charset="0"/>
              </a:rPr>
              <a:t>Stages of Treatment -Christine Courtois</a:t>
            </a:r>
          </a:p>
        </p:txBody>
      </p:sp>
      <p:sp>
        <p:nvSpPr>
          <p:cNvPr id="54274" name="Content Placeholder 2"/>
          <p:cNvSpPr>
            <a:spLocks noGrp="1"/>
          </p:cNvSpPr>
          <p:nvPr>
            <p:ph idx="1"/>
          </p:nvPr>
        </p:nvSpPr>
        <p:spPr>
          <a:xfrm>
            <a:off x="457200" y="1092200"/>
            <a:ext cx="8229600" cy="5591175"/>
          </a:xfrm>
        </p:spPr>
        <p:txBody>
          <a:bodyPr/>
          <a:lstStyle/>
          <a:p>
            <a:pPr eaLnBrk="1" hangingPunct="1">
              <a:lnSpc>
                <a:spcPct val="80000"/>
              </a:lnSpc>
            </a:pPr>
            <a:r>
              <a:rPr lang="en-US" sz="2000" b="1">
                <a:latin typeface="Calibri" charset="0"/>
                <a:ea typeface="ＭＳ Ｐゴシック" charset="0"/>
                <a:cs typeface="ＭＳ Ｐゴシック" charset="0"/>
              </a:rPr>
              <a:t>Stage 1:  Longest stage</a:t>
            </a:r>
          </a:p>
          <a:p>
            <a:pPr lvl="1" eaLnBrk="1" hangingPunct="1">
              <a:lnSpc>
                <a:spcPct val="80000"/>
              </a:lnSpc>
              <a:buFont typeface="Arial" charset="0"/>
              <a:buChar char="•"/>
            </a:pPr>
            <a:r>
              <a:rPr lang="en-US" sz="2000">
                <a:latin typeface="Calibri" charset="0"/>
                <a:ea typeface="ＭＳ Ｐゴシック" charset="0"/>
              </a:rPr>
              <a:t>Pretreatment Issues</a:t>
            </a:r>
          </a:p>
          <a:p>
            <a:pPr lvl="1" eaLnBrk="1" hangingPunct="1">
              <a:lnSpc>
                <a:spcPct val="80000"/>
              </a:lnSpc>
              <a:buFont typeface="Arial" charset="0"/>
              <a:buChar char="•"/>
            </a:pPr>
            <a:r>
              <a:rPr lang="en-US" sz="2000">
                <a:latin typeface="Calibri" charset="0"/>
                <a:ea typeface="ＭＳ Ｐゴシック" charset="0"/>
              </a:rPr>
              <a:t>Treatment Frame</a:t>
            </a:r>
          </a:p>
          <a:p>
            <a:pPr lvl="1" eaLnBrk="1" hangingPunct="1">
              <a:lnSpc>
                <a:spcPct val="80000"/>
              </a:lnSpc>
              <a:buFont typeface="Arial" charset="0"/>
              <a:buChar char="•"/>
            </a:pPr>
            <a:r>
              <a:rPr lang="en-US" sz="2000">
                <a:latin typeface="Calibri" charset="0"/>
                <a:ea typeface="ＭＳ Ｐゴシック" charset="0"/>
              </a:rPr>
              <a:t>Alliance-Building</a:t>
            </a:r>
          </a:p>
          <a:p>
            <a:pPr lvl="1" eaLnBrk="1" hangingPunct="1">
              <a:lnSpc>
                <a:spcPct val="80000"/>
              </a:lnSpc>
              <a:buFont typeface="Arial" charset="0"/>
              <a:buChar char="•"/>
            </a:pPr>
            <a:r>
              <a:rPr lang="en-US" sz="2000">
                <a:latin typeface="Calibri" charset="0"/>
                <a:ea typeface="ＭＳ Ｐゴシック" charset="0"/>
              </a:rPr>
              <a:t>Safety</a:t>
            </a:r>
          </a:p>
          <a:p>
            <a:pPr lvl="1" eaLnBrk="1" hangingPunct="1">
              <a:lnSpc>
                <a:spcPct val="80000"/>
              </a:lnSpc>
              <a:buFont typeface="Arial" charset="0"/>
              <a:buChar char="•"/>
            </a:pPr>
            <a:r>
              <a:rPr lang="en-US" sz="2000">
                <a:latin typeface="Calibri" charset="0"/>
                <a:ea typeface="ＭＳ Ｐゴシック" charset="0"/>
              </a:rPr>
              <a:t>Affect Regulation</a:t>
            </a:r>
          </a:p>
          <a:p>
            <a:pPr lvl="1" eaLnBrk="1" hangingPunct="1">
              <a:lnSpc>
                <a:spcPct val="80000"/>
              </a:lnSpc>
              <a:buFont typeface="Arial" charset="0"/>
              <a:buChar char="•"/>
            </a:pPr>
            <a:r>
              <a:rPr lang="en-US" sz="2000">
                <a:latin typeface="Calibri" charset="0"/>
                <a:ea typeface="ＭＳ Ｐゴシック" charset="0"/>
              </a:rPr>
              <a:t>Stabilization</a:t>
            </a:r>
          </a:p>
          <a:p>
            <a:pPr lvl="1" eaLnBrk="1" hangingPunct="1">
              <a:lnSpc>
                <a:spcPct val="80000"/>
              </a:lnSpc>
              <a:buFont typeface="Arial" charset="0"/>
              <a:buChar char="•"/>
            </a:pPr>
            <a:r>
              <a:rPr lang="en-US" sz="2000">
                <a:latin typeface="Calibri" charset="0"/>
                <a:ea typeface="ＭＳ Ｐゴシック" charset="0"/>
              </a:rPr>
              <a:t>Skill-Building</a:t>
            </a:r>
          </a:p>
          <a:p>
            <a:pPr lvl="1" eaLnBrk="1" hangingPunct="1">
              <a:lnSpc>
                <a:spcPct val="80000"/>
              </a:lnSpc>
              <a:buFont typeface="Arial" charset="0"/>
              <a:buChar char="•"/>
            </a:pPr>
            <a:r>
              <a:rPr lang="en-US" sz="2000">
                <a:latin typeface="Calibri" charset="0"/>
                <a:ea typeface="ＭＳ Ｐゴシック" charset="0"/>
              </a:rPr>
              <a:t>Education</a:t>
            </a:r>
          </a:p>
          <a:p>
            <a:pPr lvl="1" eaLnBrk="1" hangingPunct="1">
              <a:lnSpc>
                <a:spcPct val="80000"/>
              </a:lnSpc>
              <a:buFont typeface="Arial" charset="0"/>
              <a:buChar char="•"/>
            </a:pPr>
            <a:r>
              <a:rPr lang="en-US" sz="2000">
                <a:latin typeface="Calibri" charset="0"/>
                <a:ea typeface="ＭＳ Ｐゴシック" charset="0"/>
              </a:rPr>
              <a:t>Self-Care</a:t>
            </a:r>
          </a:p>
          <a:p>
            <a:pPr lvl="1" eaLnBrk="1" hangingPunct="1">
              <a:lnSpc>
                <a:spcPct val="80000"/>
              </a:lnSpc>
              <a:buFont typeface="Arial" charset="0"/>
              <a:buChar char="•"/>
            </a:pPr>
            <a:r>
              <a:rPr lang="en-US" sz="2000">
                <a:latin typeface="Calibri" charset="0"/>
                <a:ea typeface="ＭＳ Ｐゴシック" charset="0"/>
              </a:rPr>
              <a:t>Support</a:t>
            </a:r>
          </a:p>
          <a:p>
            <a:pPr eaLnBrk="1" hangingPunct="1">
              <a:lnSpc>
                <a:spcPct val="80000"/>
              </a:lnSpc>
              <a:buFont typeface="Arial" charset="0"/>
              <a:buNone/>
            </a:pPr>
            <a:r>
              <a:rPr lang="en-US" sz="800">
                <a:latin typeface="Calibri" charset="0"/>
                <a:ea typeface="ＭＳ Ｐゴシック" charset="0"/>
                <a:cs typeface="ＭＳ Ｐゴシック" charset="0"/>
              </a:rPr>
              <a:t> </a:t>
            </a:r>
          </a:p>
          <a:p>
            <a:pPr eaLnBrk="1" hangingPunct="1">
              <a:lnSpc>
                <a:spcPct val="80000"/>
              </a:lnSpc>
            </a:pPr>
            <a:r>
              <a:rPr lang="en-US" sz="2000" b="1">
                <a:latin typeface="Calibri" charset="0"/>
                <a:ea typeface="ＭＳ Ｐゴシック" charset="0"/>
                <a:cs typeface="ＭＳ Ｐゴシック" charset="0"/>
              </a:rPr>
              <a:t>RICH</a:t>
            </a:r>
            <a:r>
              <a:rPr lang="en-US" sz="2000">
                <a:latin typeface="Calibri" charset="0"/>
                <a:ea typeface="ＭＳ Ｐゴシック" charset="0"/>
                <a:cs typeface="ＭＳ Ｐゴシック" charset="0"/>
              </a:rPr>
              <a:t>:  (Saakvitne and colleagues, 2000)</a:t>
            </a:r>
          </a:p>
          <a:p>
            <a:pPr eaLnBrk="1" hangingPunct="1">
              <a:lnSpc>
                <a:spcPct val="80000"/>
              </a:lnSpc>
            </a:pPr>
            <a:r>
              <a:rPr lang="en-US" sz="2000" b="1">
                <a:latin typeface="Calibri" charset="0"/>
                <a:ea typeface="ＭＳ Ｐゴシック" charset="0"/>
                <a:cs typeface="ＭＳ Ｐゴシック" charset="0"/>
              </a:rPr>
              <a:t>R</a:t>
            </a:r>
            <a:r>
              <a:rPr lang="en-US" sz="2000">
                <a:latin typeface="Calibri" charset="0"/>
                <a:ea typeface="ＭＳ Ｐゴシック" charset="0"/>
                <a:cs typeface="ＭＳ Ｐゴシック" charset="0"/>
              </a:rPr>
              <a:t>espect</a:t>
            </a:r>
          </a:p>
          <a:p>
            <a:pPr eaLnBrk="1" hangingPunct="1">
              <a:lnSpc>
                <a:spcPct val="80000"/>
              </a:lnSpc>
            </a:pPr>
            <a:r>
              <a:rPr lang="en-US" sz="2000" b="1">
                <a:latin typeface="Calibri" charset="0"/>
                <a:ea typeface="ＭＳ Ｐゴシック" charset="0"/>
                <a:cs typeface="ＭＳ Ｐゴシック" charset="0"/>
              </a:rPr>
              <a:t>I</a:t>
            </a:r>
            <a:r>
              <a:rPr lang="en-US" sz="2000">
                <a:latin typeface="Calibri" charset="0"/>
                <a:ea typeface="ＭＳ Ｐゴシック" charset="0"/>
                <a:cs typeface="ＭＳ Ｐゴシック" charset="0"/>
              </a:rPr>
              <a:t>nformation</a:t>
            </a:r>
          </a:p>
          <a:p>
            <a:pPr eaLnBrk="1" hangingPunct="1">
              <a:lnSpc>
                <a:spcPct val="80000"/>
              </a:lnSpc>
            </a:pPr>
            <a:r>
              <a:rPr lang="en-US" sz="2000" b="1">
                <a:latin typeface="Calibri" charset="0"/>
                <a:ea typeface="ＭＳ Ｐゴシック" charset="0"/>
                <a:cs typeface="ＭＳ Ｐゴシック" charset="0"/>
              </a:rPr>
              <a:t>C</a:t>
            </a:r>
            <a:r>
              <a:rPr lang="en-US" sz="2000">
                <a:latin typeface="Calibri" charset="0"/>
                <a:ea typeface="ＭＳ Ｐゴシック" charset="0"/>
                <a:cs typeface="ＭＳ Ｐゴシック" charset="0"/>
              </a:rPr>
              <a:t>onnection</a:t>
            </a:r>
          </a:p>
          <a:p>
            <a:pPr eaLnBrk="1" hangingPunct="1">
              <a:lnSpc>
                <a:spcPct val="80000"/>
              </a:lnSpc>
            </a:pPr>
            <a:r>
              <a:rPr lang="en-US" sz="2000" b="1">
                <a:latin typeface="Calibri" charset="0"/>
                <a:ea typeface="ＭＳ Ｐゴシック" charset="0"/>
                <a:cs typeface="ＭＳ Ｐゴシック" charset="0"/>
              </a:rPr>
              <a:t>H</a:t>
            </a:r>
            <a:r>
              <a:rPr lang="en-US" sz="2000">
                <a:latin typeface="Calibri" charset="0"/>
                <a:ea typeface="ＭＳ Ｐゴシック" charset="0"/>
                <a:cs typeface="ＭＳ Ｐゴシック" charset="0"/>
              </a:rPr>
              <a:t>ope</a:t>
            </a:r>
          </a:p>
          <a:p>
            <a:pPr eaLnBrk="1" hangingPunct="1">
              <a:lnSpc>
                <a:spcPct val="80000"/>
              </a:lnSpc>
            </a:pPr>
            <a:r>
              <a:rPr lang="en-US" sz="2000">
                <a:latin typeface="Calibri" charset="0"/>
                <a:ea typeface="ＭＳ Ｐゴシック" charset="0"/>
                <a:cs typeface="ＭＳ Ｐゴシック" charset="0"/>
              </a:rPr>
              <a:t>Therapeutic relationship provides opportunity to rework past attachment difficulties within the therapeutic context</a:t>
            </a:r>
          </a:p>
          <a:p>
            <a:pPr eaLnBrk="1" hangingPunct="1">
              <a:lnSpc>
                <a:spcPct val="80000"/>
              </a:lnSpc>
            </a:pPr>
            <a:endParaRPr lang="en-US" sz="2000">
              <a:latin typeface="Calibri" charset="0"/>
              <a:ea typeface="ＭＳ Ｐゴシック" charset="0"/>
              <a:cs typeface="ＭＳ Ｐゴシック"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802129051"/>
      </p:ext>
    </p:extLst>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5297" name="Title 1"/>
          <p:cNvSpPr>
            <a:spLocks noGrp="1"/>
          </p:cNvSpPr>
          <p:nvPr>
            <p:ph type="title"/>
          </p:nvPr>
        </p:nvSpPr>
        <p:spPr>
          <a:xfrm>
            <a:off x="457200" y="0"/>
            <a:ext cx="8229600" cy="1600200"/>
          </a:xfrm>
        </p:spPr>
        <p:txBody>
          <a:bodyPr/>
          <a:lstStyle/>
          <a:p>
            <a:pPr eaLnBrk="1" hangingPunct="1"/>
            <a:r>
              <a:rPr lang="en-US" sz="3200">
                <a:latin typeface="Copperplate" charset="0"/>
                <a:ea typeface="ＭＳ Ｐゴシック" charset="0"/>
                <a:cs typeface="Copperplate" charset="0"/>
              </a:rPr>
              <a:t>Psychotherapy for Trauma: </a:t>
            </a:r>
            <a:br>
              <a:rPr lang="en-US" sz="3200">
                <a:latin typeface="Copperplate" charset="0"/>
                <a:ea typeface="ＭＳ Ｐゴシック" charset="0"/>
                <a:cs typeface="Copperplate" charset="0"/>
              </a:rPr>
            </a:br>
            <a:r>
              <a:rPr lang="en-US" sz="3200">
                <a:latin typeface="Copperplate" charset="0"/>
                <a:ea typeface="ＭＳ Ｐゴシック" charset="0"/>
                <a:cs typeface="Copperplate" charset="0"/>
              </a:rPr>
              <a:t>Considerations in First Stage of Treatment -Christine Courtois</a:t>
            </a:r>
          </a:p>
        </p:txBody>
      </p:sp>
      <p:sp>
        <p:nvSpPr>
          <p:cNvPr id="55298" name="Content Placeholder 2"/>
          <p:cNvSpPr>
            <a:spLocks noGrp="1"/>
          </p:cNvSpPr>
          <p:nvPr>
            <p:ph idx="1"/>
          </p:nvPr>
        </p:nvSpPr>
        <p:spPr>
          <a:xfrm>
            <a:off x="457200" y="1600200"/>
            <a:ext cx="8229600" cy="4916488"/>
          </a:xfrm>
        </p:spPr>
        <p:txBody>
          <a:bodyPr/>
          <a:lstStyle/>
          <a:p>
            <a:pPr eaLnBrk="1" hangingPunct="1">
              <a:lnSpc>
                <a:spcPct val="80000"/>
              </a:lnSpc>
              <a:buFont typeface="Arial" charset="0"/>
              <a:buNone/>
            </a:pPr>
            <a:endParaRPr lang="en-US" sz="800">
              <a:latin typeface="Calibri" charset="0"/>
              <a:ea typeface="ＭＳ Ｐゴシック" charset="0"/>
              <a:cs typeface="ＭＳ Ｐゴシック" charset="0"/>
            </a:endParaRPr>
          </a:p>
          <a:p>
            <a:pPr eaLnBrk="1" hangingPunct="1">
              <a:lnSpc>
                <a:spcPct val="80000"/>
              </a:lnSpc>
            </a:pPr>
            <a:r>
              <a:rPr lang="en-US" sz="2000">
                <a:latin typeface="Calibri" charset="0"/>
                <a:ea typeface="ＭＳ Ｐゴシック" charset="0"/>
                <a:cs typeface="ＭＳ Ｐゴシック" charset="0"/>
              </a:rPr>
              <a:t>Unlike psychotherapy for non-traumatized, clinician sees:</a:t>
            </a:r>
          </a:p>
          <a:p>
            <a:pPr lvl="1" eaLnBrk="1" hangingPunct="1">
              <a:lnSpc>
                <a:spcPct val="80000"/>
              </a:lnSpc>
              <a:buFont typeface="Arial" charset="0"/>
              <a:buChar char="•"/>
            </a:pPr>
            <a:r>
              <a:rPr lang="en-US" sz="1600">
                <a:latin typeface="Calibri" charset="0"/>
                <a:ea typeface="ＭＳ Ｐゴシック" charset="0"/>
              </a:rPr>
              <a:t>More victimization-related schemas</a:t>
            </a:r>
          </a:p>
          <a:p>
            <a:pPr lvl="1" eaLnBrk="1" hangingPunct="1">
              <a:lnSpc>
                <a:spcPct val="80000"/>
              </a:lnSpc>
              <a:buFont typeface="Arial" charset="0"/>
              <a:buChar char="•"/>
            </a:pPr>
            <a:r>
              <a:rPr lang="en-US" sz="1600">
                <a:latin typeface="Calibri" charset="0"/>
                <a:ea typeface="ＭＳ Ｐゴシック" charset="0"/>
              </a:rPr>
              <a:t>Development of alliance is threatening:  fear of being judged, seen, and exposed. </a:t>
            </a:r>
          </a:p>
          <a:p>
            <a:pPr lvl="1" eaLnBrk="1" hangingPunct="1">
              <a:lnSpc>
                <a:spcPct val="80000"/>
              </a:lnSpc>
              <a:buFont typeface="Arial" charset="0"/>
              <a:buChar char="•"/>
            </a:pPr>
            <a:r>
              <a:rPr lang="en-US" sz="1600">
                <a:latin typeface="Calibri" charset="0"/>
                <a:ea typeface="ＭＳ Ｐゴシック" charset="0"/>
              </a:rPr>
              <a:t>Therapist is an untrustworthy and abusive authority to be feared, mistrusted, challenged, tested, distanced from, raged against, sexualized or the longed for good parent, rescuer, deferred to, nurtured by. Two may often alternate. </a:t>
            </a:r>
          </a:p>
          <a:p>
            <a:pPr eaLnBrk="1" hangingPunct="1">
              <a:lnSpc>
                <a:spcPct val="80000"/>
              </a:lnSpc>
            </a:pPr>
            <a:r>
              <a:rPr lang="en-US" sz="2000">
                <a:latin typeface="Calibri" charset="0"/>
                <a:ea typeface="ＭＳ Ｐゴシック" charset="0"/>
                <a:cs typeface="ＭＳ Ｐゴシック" charset="0"/>
              </a:rPr>
              <a:t>Therapeutic tasks:</a:t>
            </a:r>
          </a:p>
          <a:p>
            <a:pPr lvl="1" eaLnBrk="1" hangingPunct="1">
              <a:lnSpc>
                <a:spcPct val="80000"/>
              </a:lnSpc>
            </a:pPr>
            <a:r>
              <a:rPr lang="en-US" sz="1600">
                <a:latin typeface="Calibri" charset="0"/>
                <a:ea typeface="ＭＳ Ｐゴシック" charset="0"/>
                <a:cs typeface="ＭＳ Ｐゴシック" charset="0"/>
              </a:rPr>
              <a:t>Targeting dissociation is primary</a:t>
            </a:r>
          </a:p>
          <a:p>
            <a:pPr lvl="1" eaLnBrk="1" hangingPunct="1">
              <a:lnSpc>
                <a:spcPct val="80000"/>
              </a:lnSpc>
            </a:pPr>
            <a:r>
              <a:rPr lang="en-US" sz="1600">
                <a:latin typeface="Calibri" charset="0"/>
                <a:ea typeface="ＭＳ Ｐゴシック" charset="0"/>
                <a:cs typeface="ＭＳ Ｐゴシック" charset="0"/>
              </a:rPr>
              <a:t>Educating about trauma and its impact</a:t>
            </a:r>
          </a:p>
          <a:p>
            <a:pPr lvl="1" eaLnBrk="1" hangingPunct="1">
              <a:lnSpc>
                <a:spcPct val="80000"/>
              </a:lnSpc>
            </a:pPr>
            <a:r>
              <a:rPr lang="en-US" sz="1600">
                <a:latin typeface="Calibri" charset="0"/>
                <a:ea typeface="ＭＳ Ｐゴシック" charset="0"/>
                <a:cs typeface="ＭＳ Ｐゴシック" charset="0"/>
              </a:rPr>
              <a:t>Education/skills training:  identifying and regulating emotional states; mindfulness, self-care, life skills, coping skills, problem solving, social skills, decision making</a:t>
            </a:r>
          </a:p>
          <a:p>
            <a:pPr lvl="1" eaLnBrk="1" hangingPunct="1">
              <a:lnSpc>
                <a:spcPct val="80000"/>
              </a:lnSpc>
            </a:pPr>
            <a:r>
              <a:rPr lang="en-US" sz="1600">
                <a:latin typeface="Calibri" charset="0"/>
                <a:ea typeface="ＭＳ Ｐゴシック" charset="0"/>
                <a:cs typeface="ＭＳ Ｐゴシック" charset="0"/>
              </a:rPr>
              <a:t>Affect Regulation</a:t>
            </a:r>
          </a:p>
          <a:p>
            <a:pPr lvl="1" eaLnBrk="1" hangingPunct="1">
              <a:lnSpc>
                <a:spcPct val="80000"/>
              </a:lnSpc>
            </a:pPr>
            <a:r>
              <a:rPr lang="en-US" sz="1600">
                <a:latin typeface="Calibri" charset="0"/>
                <a:ea typeface="ＭＳ Ｐゴシック" charset="0"/>
                <a:cs typeface="ＭＳ Ｐゴシック" charset="0"/>
              </a:rPr>
              <a:t>Self-Care</a:t>
            </a:r>
          </a:p>
          <a:p>
            <a:pPr lvl="1" eaLnBrk="1" hangingPunct="1">
              <a:lnSpc>
                <a:spcPct val="80000"/>
              </a:lnSpc>
            </a:pPr>
            <a:r>
              <a:rPr lang="en-US" sz="1600">
                <a:latin typeface="Calibri" charset="0"/>
                <a:ea typeface="ＭＳ Ｐゴシック" charset="0"/>
                <a:cs typeface="ＭＳ Ｐゴシック" charset="0"/>
              </a:rPr>
              <a:t>Mind-Body Issues</a:t>
            </a:r>
          </a:p>
          <a:p>
            <a:pPr lvl="1" eaLnBrk="1" hangingPunct="1">
              <a:lnSpc>
                <a:spcPct val="80000"/>
              </a:lnSpc>
            </a:pPr>
            <a:r>
              <a:rPr lang="en-US" sz="1600">
                <a:latin typeface="Calibri" charset="0"/>
                <a:ea typeface="ＭＳ Ｐゴシック" charset="0"/>
                <a:cs typeface="ＭＳ Ｐゴシック" charset="0"/>
              </a:rPr>
              <a:t>Attachment Issues:  excessively self-sufficient; caretaking; constant anxiety and insecurity; disorganized and dissociative—shifting states of identity/emotional lability/shifting relationships with others; self-harm</a:t>
            </a:r>
          </a:p>
          <a:p>
            <a:pPr lvl="1" eaLnBrk="1" hangingPunct="1">
              <a:lnSpc>
                <a:spcPct val="80000"/>
              </a:lnSpc>
            </a:pPr>
            <a:r>
              <a:rPr lang="en-US" sz="1600">
                <a:latin typeface="Calibri" charset="0"/>
                <a:ea typeface="ＭＳ Ｐゴシック" charset="0"/>
                <a:cs typeface="ＭＳ Ｐゴシック" charset="0"/>
              </a:rPr>
              <a:t>Focus of the work is not directly on trauma processing and resolution</a:t>
            </a:r>
          </a:p>
          <a:p>
            <a:pPr lvl="1" eaLnBrk="1" hangingPunct="1">
              <a:lnSpc>
                <a:spcPct val="80000"/>
              </a:lnSpc>
            </a:pPr>
            <a:r>
              <a:rPr lang="en-US" sz="1600">
                <a:latin typeface="Calibri" charset="0"/>
                <a:ea typeface="ＭＳ Ｐゴシック" charset="0"/>
                <a:cs typeface="ＭＳ Ｐゴシック" charset="0"/>
              </a:rPr>
              <a:t>Traumatic material addressed more educationally and cognitively</a:t>
            </a:r>
          </a:p>
          <a:p>
            <a:pPr eaLnBrk="1" hangingPunct="1">
              <a:lnSpc>
                <a:spcPct val="80000"/>
              </a:lnSpc>
            </a:pPr>
            <a:endParaRPr lang="en-US" sz="1600">
              <a:latin typeface="Calibri" charset="0"/>
              <a:ea typeface="ＭＳ Ｐゴシック" charset="0"/>
              <a:cs typeface="ＭＳ Ｐゴシック"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783047502"/>
      </p:ext>
    </p:extLst>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6321" name="Title 1"/>
          <p:cNvSpPr>
            <a:spLocks noGrp="1"/>
          </p:cNvSpPr>
          <p:nvPr>
            <p:ph type="title"/>
          </p:nvPr>
        </p:nvSpPr>
        <p:spPr>
          <a:xfrm>
            <a:off x="0" y="153988"/>
            <a:ext cx="9005888" cy="901700"/>
          </a:xfrm>
        </p:spPr>
        <p:txBody>
          <a:bodyPr>
            <a:normAutofit fontScale="90000"/>
          </a:bodyPr>
          <a:lstStyle/>
          <a:p>
            <a:pPr eaLnBrk="1" hangingPunct="1"/>
            <a:r>
              <a:rPr lang="en-US" sz="3200">
                <a:latin typeface="Copperplate" charset="0"/>
                <a:ea typeface="ＭＳ Ｐゴシック" charset="0"/>
                <a:cs typeface="Copperplate" charset="0"/>
              </a:rPr>
              <a:t>Psychotherapy for Trauma: </a:t>
            </a:r>
            <a:br>
              <a:rPr lang="en-US" sz="3200">
                <a:latin typeface="Copperplate" charset="0"/>
                <a:ea typeface="ＭＳ Ｐゴシック" charset="0"/>
                <a:cs typeface="Copperplate" charset="0"/>
              </a:rPr>
            </a:br>
            <a:r>
              <a:rPr lang="en-US" sz="3200">
                <a:latin typeface="Copperplate" charset="0"/>
                <a:ea typeface="ＭＳ Ｐゴシック" charset="0"/>
                <a:cs typeface="Copperplate" charset="0"/>
              </a:rPr>
              <a:t>Stages of Treatment -Christine Courtois</a:t>
            </a:r>
          </a:p>
        </p:txBody>
      </p:sp>
      <p:sp>
        <p:nvSpPr>
          <p:cNvPr id="56322" name="Content Placeholder 2"/>
          <p:cNvSpPr>
            <a:spLocks noGrp="1"/>
          </p:cNvSpPr>
          <p:nvPr>
            <p:ph idx="1"/>
          </p:nvPr>
        </p:nvSpPr>
        <p:spPr>
          <a:xfrm>
            <a:off x="177800" y="1282700"/>
            <a:ext cx="8509000" cy="5411788"/>
          </a:xfrm>
        </p:spPr>
        <p:txBody>
          <a:bodyPr/>
          <a:lstStyle/>
          <a:p>
            <a:pPr eaLnBrk="1" hangingPunct="1">
              <a:lnSpc>
                <a:spcPct val="80000"/>
              </a:lnSpc>
              <a:buFont typeface="Arial" charset="0"/>
              <a:buNone/>
            </a:pPr>
            <a:r>
              <a:rPr lang="en-US" sz="1800" b="1">
                <a:latin typeface="Calibri" charset="0"/>
                <a:ea typeface="ＭＳ Ｐゴシック" charset="0"/>
                <a:cs typeface="ＭＳ Ｐゴシック" charset="0"/>
              </a:rPr>
              <a:t>Stage Two</a:t>
            </a:r>
          </a:p>
          <a:p>
            <a:pPr eaLnBrk="1" hangingPunct="1">
              <a:lnSpc>
                <a:spcPct val="80000"/>
              </a:lnSpc>
              <a:buFont typeface="Arial" charset="0"/>
              <a:buNone/>
            </a:pPr>
            <a:r>
              <a:rPr lang="en-US" sz="1800" b="1">
                <a:latin typeface="Calibri" charset="0"/>
                <a:ea typeface="ＭＳ Ｐゴシック" charset="0"/>
                <a:cs typeface="ＭＳ Ｐゴシック" charset="0"/>
              </a:rPr>
              <a:t>	</a:t>
            </a:r>
            <a:r>
              <a:rPr lang="en-US" sz="1800">
                <a:latin typeface="Calibri" charset="0"/>
                <a:ea typeface="ＭＳ Ｐゴシック" charset="0"/>
                <a:cs typeface="ＭＳ Ｐゴシック" charset="0"/>
              </a:rPr>
              <a:t>Processing </a:t>
            </a:r>
          </a:p>
          <a:p>
            <a:pPr eaLnBrk="1" hangingPunct="1">
              <a:lnSpc>
                <a:spcPct val="80000"/>
              </a:lnSpc>
              <a:buFont typeface="Arial" charset="0"/>
              <a:buNone/>
            </a:pPr>
            <a:r>
              <a:rPr lang="en-US" sz="1800">
                <a:latin typeface="Calibri" charset="0"/>
                <a:ea typeface="ＭＳ Ｐゴシック" charset="0"/>
                <a:cs typeface="ＭＳ Ｐゴシック" charset="0"/>
              </a:rPr>
              <a:t>	Deconditioning </a:t>
            </a:r>
          </a:p>
          <a:p>
            <a:pPr eaLnBrk="1" hangingPunct="1">
              <a:lnSpc>
                <a:spcPct val="80000"/>
              </a:lnSpc>
              <a:buFont typeface="Arial" charset="0"/>
              <a:buNone/>
            </a:pPr>
            <a:r>
              <a:rPr lang="en-US" sz="1800">
                <a:latin typeface="Calibri" charset="0"/>
                <a:ea typeface="ＭＳ Ｐゴシック" charset="0"/>
                <a:cs typeface="ＭＳ Ｐゴシック" charset="0"/>
              </a:rPr>
              <a:t>	Mourning</a:t>
            </a:r>
          </a:p>
          <a:p>
            <a:pPr eaLnBrk="1" hangingPunct="1">
              <a:lnSpc>
                <a:spcPct val="80000"/>
              </a:lnSpc>
              <a:buFont typeface="Arial" charset="0"/>
              <a:buNone/>
            </a:pPr>
            <a:r>
              <a:rPr lang="en-US" sz="1800">
                <a:latin typeface="Calibri" charset="0"/>
                <a:ea typeface="ＭＳ Ｐゴシック" charset="0"/>
                <a:cs typeface="ＭＳ Ｐゴシック" charset="0"/>
              </a:rPr>
              <a:t>	Resolution/Integration of Trauma</a:t>
            </a:r>
          </a:p>
          <a:p>
            <a:pPr eaLnBrk="1" hangingPunct="1">
              <a:lnSpc>
                <a:spcPct val="80000"/>
              </a:lnSpc>
              <a:buFont typeface="Arial" charset="0"/>
              <a:buNone/>
            </a:pPr>
            <a:r>
              <a:rPr lang="en-US" sz="1800">
                <a:latin typeface="Calibri" charset="0"/>
                <a:ea typeface="ＭＳ Ｐゴシック" charset="0"/>
                <a:cs typeface="ＭＳ Ｐゴシック" charset="0"/>
              </a:rPr>
              <a:t>	Exposure and narrative-based techniques</a:t>
            </a:r>
          </a:p>
          <a:p>
            <a:pPr eaLnBrk="1" hangingPunct="1">
              <a:lnSpc>
                <a:spcPct val="80000"/>
              </a:lnSpc>
              <a:buFont typeface="Arial" charset="0"/>
              <a:buNone/>
            </a:pPr>
            <a:r>
              <a:rPr lang="en-US" sz="1800">
                <a:latin typeface="Calibri" charset="0"/>
                <a:ea typeface="ＭＳ Ｐゴシック" charset="0"/>
                <a:cs typeface="ＭＳ Ｐゴシック" charset="0"/>
              </a:rPr>
              <a:t>	Gradual and titrated according to what patient can feel without resorting to destructive behaviors including dissociation.</a:t>
            </a:r>
          </a:p>
          <a:p>
            <a:pPr eaLnBrk="1" hangingPunct="1">
              <a:lnSpc>
                <a:spcPct val="80000"/>
              </a:lnSpc>
              <a:buFont typeface="Arial" charset="0"/>
              <a:buNone/>
            </a:pPr>
            <a:r>
              <a:rPr lang="en-US" sz="1800">
                <a:latin typeface="Calibri" charset="0"/>
                <a:ea typeface="ＭＳ Ｐゴシック" charset="0"/>
                <a:cs typeface="ＭＳ Ｐゴシック" charset="0"/>
              </a:rPr>
              <a:t>	Reprocessing can be more naturalistically (i.e. working with associative material; analytical approaches; symbolically/metaphorically; dreamwork; nonverbally) or formalized (EMDR: guided imagery; imaginal rescripting; narrative; sensorimotor).</a:t>
            </a:r>
            <a:endParaRPr lang="en-US" sz="1800" b="1">
              <a:latin typeface="Calibri" charset="0"/>
              <a:ea typeface="ＭＳ Ｐゴシック" charset="0"/>
              <a:cs typeface="ＭＳ Ｐゴシック" charset="0"/>
            </a:endParaRPr>
          </a:p>
          <a:p>
            <a:pPr eaLnBrk="1" hangingPunct="1">
              <a:lnSpc>
                <a:spcPct val="80000"/>
              </a:lnSpc>
              <a:buFont typeface="Arial" charset="0"/>
              <a:buNone/>
            </a:pPr>
            <a:r>
              <a:rPr lang="en-US" sz="1800" b="1">
                <a:latin typeface="Calibri" charset="0"/>
                <a:ea typeface="ＭＳ Ｐゴシック" charset="0"/>
                <a:cs typeface="ＭＳ Ｐゴシック" charset="0"/>
              </a:rPr>
              <a:t>Stage Three</a:t>
            </a:r>
          </a:p>
          <a:p>
            <a:pPr lvl="1" eaLnBrk="1" hangingPunct="1">
              <a:lnSpc>
                <a:spcPct val="80000"/>
              </a:lnSpc>
              <a:buFont typeface="Arial" charset="0"/>
              <a:buNone/>
            </a:pPr>
            <a:r>
              <a:rPr lang="en-US" sz="1800">
                <a:latin typeface="Calibri" charset="0"/>
                <a:ea typeface="ＭＳ Ｐゴシック" charset="0"/>
                <a:cs typeface="ＭＳ Ｐゴシック" charset="0"/>
              </a:rPr>
              <a:t>Self and relational development</a:t>
            </a:r>
          </a:p>
          <a:p>
            <a:pPr lvl="1" eaLnBrk="1" hangingPunct="1">
              <a:lnSpc>
                <a:spcPct val="80000"/>
              </a:lnSpc>
              <a:buFont typeface="Arial" charset="0"/>
              <a:buNone/>
            </a:pPr>
            <a:r>
              <a:rPr lang="en-US" sz="1800">
                <a:latin typeface="Calibri" charset="0"/>
                <a:ea typeface="ＭＳ Ｐゴシック" charset="0"/>
                <a:cs typeface="ＭＳ Ｐゴシック" charset="0"/>
              </a:rPr>
              <a:t>Enhanced daily living</a:t>
            </a:r>
          </a:p>
          <a:p>
            <a:pPr lvl="1" eaLnBrk="1" hangingPunct="1">
              <a:lnSpc>
                <a:spcPct val="80000"/>
              </a:lnSpc>
              <a:buFont typeface="Arial" charset="0"/>
              <a:buNone/>
            </a:pPr>
            <a:r>
              <a:rPr lang="en-US" sz="1800">
                <a:latin typeface="Calibri" charset="0"/>
                <a:ea typeface="ＭＳ Ｐゴシック" charset="0"/>
                <a:cs typeface="ＭＳ Ｐゴシック" charset="0"/>
              </a:rPr>
              <a:t>Unresolved developmental deficits and fixations</a:t>
            </a:r>
          </a:p>
          <a:p>
            <a:pPr lvl="1" eaLnBrk="1" hangingPunct="1">
              <a:lnSpc>
                <a:spcPct val="80000"/>
              </a:lnSpc>
              <a:buFont typeface="Arial" charset="0"/>
              <a:buNone/>
            </a:pPr>
            <a:r>
              <a:rPr lang="en-US" sz="1800">
                <a:latin typeface="Calibri" charset="0"/>
                <a:ea typeface="ＭＳ Ｐゴシック" charset="0"/>
                <a:cs typeface="ＭＳ Ｐゴシック" charset="0"/>
              </a:rPr>
              <a:t>Self regulatory skills</a:t>
            </a:r>
          </a:p>
          <a:p>
            <a:pPr lvl="1" eaLnBrk="1" hangingPunct="1">
              <a:lnSpc>
                <a:spcPct val="80000"/>
              </a:lnSpc>
              <a:buFont typeface="Arial" charset="0"/>
              <a:buNone/>
            </a:pPr>
            <a:r>
              <a:rPr lang="en-US" sz="1800">
                <a:latin typeface="Calibri" charset="0"/>
                <a:ea typeface="ＭＳ Ｐゴシック" charset="0"/>
                <a:cs typeface="ＭＳ Ｐゴシック" charset="0"/>
              </a:rPr>
              <a:t>Spiritual development</a:t>
            </a:r>
          </a:p>
          <a:p>
            <a:pPr lvl="1" eaLnBrk="1" hangingPunct="1">
              <a:lnSpc>
                <a:spcPct val="80000"/>
              </a:lnSpc>
              <a:buFont typeface="Arial" charset="0"/>
              <a:buNone/>
            </a:pPr>
            <a:r>
              <a:rPr lang="en-US" sz="1800">
                <a:latin typeface="Calibri" charset="0"/>
                <a:ea typeface="ＭＳ Ｐゴシック" charset="0"/>
                <a:cs typeface="ＭＳ Ｐゴシック" charset="0"/>
              </a:rPr>
              <a:t>Personality Growth</a:t>
            </a:r>
          </a:p>
          <a:p>
            <a:pPr eaLnBrk="1" hangingPunct="1">
              <a:lnSpc>
                <a:spcPct val="80000"/>
              </a:lnSpc>
            </a:pPr>
            <a:endParaRPr lang="en-US" sz="1600">
              <a:latin typeface="Calibri" charset="0"/>
              <a:ea typeface="ＭＳ Ｐゴシック" charset="0"/>
              <a:cs typeface="ＭＳ Ｐゴシック" charset="0"/>
            </a:endParaRPr>
          </a:p>
          <a:p>
            <a:pPr eaLnBrk="1" hangingPunct="1">
              <a:lnSpc>
                <a:spcPct val="80000"/>
              </a:lnSpc>
            </a:pPr>
            <a:endParaRPr lang="en-US" sz="1800">
              <a:latin typeface="Calibri" charset="0"/>
              <a:ea typeface="ＭＳ Ｐゴシック" charset="0"/>
              <a:cs typeface="ＭＳ Ｐゴシック"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289078328"/>
      </p:ext>
    </p:extLst>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7345" name="Title 1"/>
          <p:cNvSpPr>
            <a:spLocks noGrp="1"/>
          </p:cNvSpPr>
          <p:nvPr>
            <p:ph type="title"/>
          </p:nvPr>
        </p:nvSpPr>
        <p:spPr>
          <a:xfrm>
            <a:off x="641350" y="0"/>
            <a:ext cx="8045450" cy="1033463"/>
          </a:xfrm>
        </p:spPr>
        <p:txBody>
          <a:bodyPr>
            <a:normAutofit fontScale="90000"/>
          </a:bodyPr>
          <a:lstStyle/>
          <a:p>
            <a:r>
              <a:rPr lang="en-US" sz="3600">
                <a:latin typeface="Calibri" charset="0"/>
                <a:ea typeface="ＭＳ Ｐゴシック" charset="0"/>
                <a:cs typeface="ＭＳ Ｐゴシック" charset="0"/>
              </a:rPr>
              <a:t>Psychotherapy for Trauma: </a:t>
            </a:r>
            <a:br>
              <a:rPr lang="en-US" sz="3600">
                <a:latin typeface="Calibri" charset="0"/>
                <a:ea typeface="ＭＳ Ｐゴシック" charset="0"/>
                <a:cs typeface="ＭＳ Ｐゴシック" charset="0"/>
              </a:rPr>
            </a:br>
            <a:r>
              <a:rPr lang="en-US" sz="3600">
                <a:latin typeface="Calibri" charset="0"/>
                <a:ea typeface="ＭＳ Ｐゴシック" charset="0"/>
                <a:cs typeface="ＭＳ Ｐゴシック" charset="0"/>
              </a:rPr>
              <a:t>Stages of Treatment Approach</a:t>
            </a:r>
          </a:p>
        </p:txBody>
      </p:sp>
      <p:sp>
        <p:nvSpPr>
          <p:cNvPr id="57346" name="Content Placeholder 2"/>
          <p:cNvSpPr>
            <a:spLocks noGrp="1"/>
          </p:cNvSpPr>
          <p:nvPr>
            <p:ph idx="1"/>
          </p:nvPr>
        </p:nvSpPr>
        <p:spPr>
          <a:xfrm>
            <a:off x="457200" y="1033463"/>
            <a:ext cx="8229600" cy="5578475"/>
          </a:xfrm>
        </p:spPr>
        <p:txBody>
          <a:bodyPr>
            <a:normAutofit lnSpcReduction="10000"/>
          </a:bodyPr>
          <a:lstStyle/>
          <a:p>
            <a:r>
              <a:rPr lang="en-US" sz="2000" b="1">
                <a:latin typeface="Calibri" charset="0"/>
                <a:ea typeface="ＭＳ Ｐゴシック" charset="0"/>
                <a:cs typeface="ＭＳ Ｐゴシック" charset="0"/>
              </a:rPr>
              <a:t>Stage 1:  Developing safety &amp; stabilizing harmful behaviors. Affect regulation. Acronym SAFER</a:t>
            </a:r>
            <a:r>
              <a:rPr lang="en-US" sz="2000">
                <a:latin typeface="Calibri" charset="0"/>
                <a:ea typeface="ＭＳ Ｐゴシック" charset="0"/>
                <a:cs typeface="ＭＳ Ｐゴシック" charset="0"/>
              </a:rPr>
              <a:t> (Chu, 2011):</a:t>
            </a:r>
          </a:p>
          <a:p>
            <a:pPr>
              <a:buFont typeface="Arial" charset="0"/>
              <a:buNone/>
            </a:pPr>
            <a:r>
              <a:rPr lang="en-US" sz="2000">
                <a:latin typeface="Calibri" charset="0"/>
                <a:ea typeface="ＭＳ Ｐゴシック" charset="0"/>
                <a:cs typeface="ＭＳ Ｐゴシック" charset="0"/>
              </a:rPr>
              <a:t>	– </a:t>
            </a:r>
            <a:r>
              <a:rPr lang="en-US" sz="2000" b="1">
                <a:latin typeface="Calibri" charset="0"/>
                <a:ea typeface="ＭＳ Ｐゴシック" charset="0"/>
                <a:cs typeface="ＭＳ Ｐゴシック" charset="0"/>
              </a:rPr>
              <a:t>S</a:t>
            </a:r>
            <a:r>
              <a:rPr lang="en-US" sz="2000">
                <a:latin typeface="Calibri" charset="0"/>
                <a:ea typeface="ＭＳ Ｐゴシック" charset="0"/>
                <a:cs typeface="ＭＳ Ｐゴシック" charset="0"/>
              </a:rPr>
              <a:t>elf care &amp; symptom control</a:t>
            </a:r>
          </a:p>
          <a:p>
            <a:pPr>
              <a:buFont typeface="Arial" charset="0"/>
              <a:buNone/>
            </a:pPr>
            <a:r>
              <a:rPr lang="en-US" sz="2000">
                <a:latin typeface="Calibri" charset="0"/>
                <a:ea typeface="ＭＳ Ｐゴシック" charset="0"/>
                <a:cs typeface="ＭＳ Ｐゴシック" charset="0"/>
              </a:rPr>
              <a:t>	– </a:t>
            </a:r>
            <a:r>
              <a:rPr lang="en-US" sz="2000" b="1">
                <a:latin typeface="Calibri" charset="0"/>
                <a:ea typeface="ＭＳ Ｐゴシック" charset="0"/>
                <a:cs typeface="ＭＳ Ｐゴシック" charset="0"/>
              </a:rPr>
              <a:t>A</a:t>
            </a:r>
            <a:r>
              <a:rPr lang="en-US" sz="2000">
                <a:latin typeface="Calibri" charset="0"/>
                <a:ea typeface="ＭＳ Ｐゴシック" charset="0"/>
                <a:cs typeface="ＭＳ Ｐゴシック" charset="0"/>
              </a:rPr>
              <a:t>cknowledgement of the role of trauma</a:t>
            </a:r>
          </a:p>
          <a:p>
            <a:pPr>
              <a:buFont typeface="Arial" charset="0"/>
              <a:buNone/>
            </a:pPr>
            <a:r>
              <a:rPr lang="en-US" sz="2000">
                <a:latin typeface="Calibri" charset="0"/>
                <a:ea typeface="ＭＳ Ｐゴシック" charset="0"/>
                <a:cs typeface="ＭＳ Ｐゴシック" charset="0"/>
              </a:rPr>
              <a:t>	– </a:t>
            </a:r>
            <a:r>
              <a:rPr lang="en-US" sz="2000" b="1">
                <a:latin typeface="Calibri" charset="0"/>
                <a:ea typeface="ＭＳ Ｐゴシック" charset="0"/>
                <a:cs typeface="ＭＳ Ｐゴシック" charset="0"/>
              </a:rPr>
              <a:t>F</a:t>
            </a:r>
            <a:r>
              <a:rPr lang="en-US" sz="2000">
                <a:latin typeface="Calibri" charset="0"/>
                <a:ea typeface="ＭＳ Ｐゴシック" charset="0"/>
                <a:cs typeface="ＭＳ Ｐゴシック" charset="0"/>
              </a:rPr>
              <a:t>unctioning</a:t>
            </a:r>
          </a:p>
          <a:p>
            <a:pPr>
              <a:buFont typeface="Arial" charset="0"/>
              <a:buNone/>
            </a:pPr>
            <a:r>
              <a:rPr lang="en-US" sz="2000">
                <a:latin typeface="Calibri" charset="0"/>
                <a:ea typeface="ＭＳ Ｐゴシック" charset="0"/>
                <a:cs typeface="ＭＳ Ｐゴシック" charset="0"/>
              </a:rPr>
              <a:t>	– </a:t>
            </a:r>
            <a:r>
              <a:rPr lang="en-US" sz="2000" b="1">
                <a:latin typeface="Calibri" charset="0"/>
                <a:ea typeface="ＭＳ Ｐゴシック" charset="0"/>
                <a:cs typeface="ＭＳ Ｐゴシック" charset="0"/>
              </a:rPr>
              <a:t>E</a:t>
            </a:r>
            <a:r>
              <a:rPr lang="en-US" sz="2000">
                <a:latin typeface="Calibri" charset="0"/>
                <a:ea typeface="ＭＳ Ｐゴシック" charset="0"/>
                <a:cs typeface="ＭＳ Ｐゴシック" charset="0"/>
              </a:rPr>
              <a:t>xpression of Affect &amp; Impulses productively</a:t>
            </a:r>
          </a:p>
          <a:p>
            <a:pPr>
              <a:buFont typeface="Arial" charset="0"/>
              <a:buNone/>
            </a:pPr>
            <a:r>
              <a:rPr lang="en-US" sz="2000">
                <a:latin typeface="Calibri" charset="0"/>
                <a:ea typeface="ＭＳ Ｐゴシック" charset="0"/>
                <a:cs typeface="ＭＳ Ｐゴシック" charset="0"/>
              </a:rPr>
              <a:t>	– </a:t>
            </a:r>
            <a:r>
              <a:rPr lang="en-US" sz="2000" b="1">
                <a:latin typeface="Calibri" charset="0"/>
                <a:ea typeface="ＭＳ Ｐゴシック" charset="0"/>
                <a:cs typeface="ＭＳ Ｐゴシック" charset="0"/>
              </a:rPr>
              <a:t>R</a:t>
            </a:r>
            <a:r>
              <a:rPr lang="en-US" sz="2000">
                <a:latin typeface="Calibri" charset="0"/>
                <a:ea typeface="ＭＳ Ｐゴシック" charset="0"/>
                <a:cs typeface="ＭＳ Ｐゴシック" charset="0"/>
              </a:rPr>
              <a:t>elational work – most challenging. Intense transference/countertransference.  Via projective identification, patient and therapist may be in emotionally intense scenarios and reenact abuse-related roles.</a:t>
            </a:r>
          </a:p>
          <a:p>
            <a:r>
              <a:rPr lang="en-US" sz="2000" b="1">
                <a:latin typeface="Calibri" charset="0"/>
                <a:ea typeface="ＭＳ Ｐゴシック" charset="0"/>
                <a:cs typeface="ＭＳ Ｐゴシック" charset="0"/>
              </a:rPr>
              <a:t>Stages 2, 3, and 4:  Processing trauma </a:t>
            </a:r>
            <a:r>
              <a:rPr lang="en-US" sz="2000">
                <a:latin typeface="Calibri" charset="0"/>
                <a:ea typeface="ＭＳ Ｐゴシック" charset="0"/>
                <a:cs typeface="ＭＳ Ｐゴシック" charset="0"/>
              </a:rPr>
              <a:t>(Brand, 2009a)</a:t>
            </a:r>
          </a:p>
          <a:p>
            <a:pPr>
              <a:buFont typeface="Arial" charset="0"/>
              <a:buNone/>
            </a:pPr>
            <a:r>
              <a:rPr lang="en-US" sz="2000">
                <a:latin typeface="Calibri" charset="0"/>
                <a:ea typeface="ＭＳ Ｐゴシック" charset="0"/>
                <a:cs typeface="ＭＳ Ｐゴシック" charset="0"/>
              </a:rPr>
              <a:t>	2. Accepting &amp; exploring patient</a:t>
            </a:r>
            <a:r>
              <a:rPr lang="ja-JP" altLang="en-US" sz="2000">
                <a:latin typeface="Calibri" charset="0"/>
                <a:ea typeface="ＭＳ Ｐゴシック" charset="0"/>
                <a:cs typeface="ＭＳ Ｐゴシック" charset="0"/>
              </a:rPr>
              <a:t>’</a:t>
            </a:r>
            <a:r>
              <a:rPr lang="en-US" altLang="ja-JP" sz="2000">
                <a:latin typeface="Calibri" charset="0"/>
                <a:ea typeface="ＭＳ Ｐゴシック" charset="0"/>
                <a:cs typeface="ＭＳ Ｐゴシック" charset="0"/>
              </a:rPr>
              <a:t>s history</a:t>
            </a:r>
          </a:p>
          <a:p>
            <a:pPr>
              <a:buFont typeface="Arial" charset="0"/>
              <a:buNone/>
            </a:pPr>
            <a:r>
              <a:rPr lang="en-US" sz="2000">
                <a:latin typeface="Calibri" charset="0"/>
                <a:ea typeface="ＭＳ Ｐゴシック" charset="0"/>
                <a:cs typeface="ＭＳ Ｐゴシック" charset="0"/>
              </a:rPr>
              <a:t>	3. Cognitive processing</a:t>
            </a:r>
          </a:p>
          <a:p>
            <a:pPr>
              <a:buFont typeface="Arial" charset="0"/>
              <a:buNone/>
            </a:pPr>
            <a:r>
              <a:rPr lang="en-US" sz="2000">
                <a:latin typeface="Calibri" charset="0"/>
                <a:ea typeface="ＭＳ Ｐゴシック" charset="0"/>
                <a:cs typeface="ＭＳ Ｐゴシック" charset="0"/>
              </a:rPr>
              <a:t>	4. Emotional processing including mourning:  "Effective work…involves remembering, tolerating, processing, and integrating overwhelming past events." (Chu, 2011, p. 122).</a:t>
            </a:r>
          </a:p>
          <a:p>
            <a:pPr>
              <a:buFont typeface="Arial" charset="0"/>
              <a:buNone/>
            </a:pPr>
            <a:endParaRPr lang="en-US" sz="2000">
              <a:latin typeface="Calibri" charset="0"/>
              <a:ea typeface="ＭＳ Ｐゴシック" charset="0"/>
              <a:cs typeface="ＭＳ Ｐゴシック" charset="0"/>
            </a:endParaRPr>
          </a:p>
          <a:p>
            <a:pPr>
              <a:buFont typeface="Arial" charset="0"/>
              <a:buNone/>
            </a:pPr>
            <a:r>
              <a:rPr lang="en-US" sz="2000">
                <a:latin typeface="Calibri" charset="0"/>
                <a:ea typeface="ＭＳ Ｐゴシック" charset="0"/>
                <a:cs typeface="ＭＳ Ｐゴシック" charset="0"/>
              </a:rPr>
              <a:t>							</a:t>
            </a:r>
          </a:p>
          <a:p>
            <a:endParaRPr lang="en-US" sz="2000">
              <a:latin typeface="Calibri" charset="0"/>
              <a:ea typeface="ＭＳ Ｐゴシック" charset="0"/>
              <a:cs typeface="ＭＳ Ｐゴシック" charset="0"/>
            </a:endParaRPr>
          </a:p>
          <a:p>
            <a:endParaRPr lang="en-US" sz="2000">
              <a:latin typeface="Calibri" charset="0"/>
              <a:ea typeface="ＭＳ Ｐゴシック" charset="0"/>
              <a:cs typeface="ＭＳ Ｐゴシック" charset="0"/>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612708200"/>
      </p:ext>
    </p:extLst>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8369" name="Title 1"/>
          <p:cNvSpPr>
            <a:spLocks noGrp="1"/>
          </p:cNvSpPr>
          <p:nvPr>
            <p:ph type="title"/>
          </p:nvPr>
        </p:nvSpPr>
        <p:spPr>
          <a:xfrm>
            <a:off x="782638" y="274638"/>
            <a:ext cx="7904162" cy="841375"/>
          </a:xfrm>
        </p:spPr>
        <p:txBody>
          <a:bodyPr>
            <a:normAutofit fontScale="90000"/>
          </a:bodyPr>
          <a:lstStyle/>
          <a:p>
            <a:r>
              <a:rPr lang="en-US" sz="3200">
                <a:latin typeface="Copperplate" charset="0"/>
                <a:ea typeface="ＭＳ Ｐゴシック" charset="0"/>
                <a:cs typeface="Copperplate" charset="0"/>
              </a:rPr>
              <a:t>Psychotherapy for Trauma: </a:t>
            </a:r>
            <a:br>
              <a:rPr lang="en-US" sz="3200">
                <a:latin typeface="Copperplate" charset="0"/>
                <a:ea typeface="ＭＳ Ｐゴシック" charset="0"/>
                <a:cs typeface="Copperplate" charset="0"/>
              </a:rPr>
            </a:br>
            <a:r>
              <a:rPr lang="en-US" sz="3200">
                <a:latin typeface="Copperplate" charset="0"/>
                <a:ea typeface="ＭＳ Ｐゴシック" charset="0"/>
                <a:cs typeface="Copperplate" charset="0"/>
              </a:rPr>
              <a:t>Stages of Treatment Approach</a:t>
            </a:r>
          </a:p>
        </p:txBody>
      </p:sp>
      <p:sp>
        <p:nvSpPr>
          <p:cNvPr id="58370" name="Content Placeholder 2"/>
          <p:cNvSpPr>
            <a:spLocks noGrp="1"/>
          </p:cNvSpPr>
          <p:nvPr>
            <p:ph idx="1"/>
          </p:nvPr>
        </p:nvSpPr>
        <p:spPr>
          <a:xfrm>
            <a:off x="238125" y="1566863"/>
            <a:ext cx="8448675" cy="4559300"/>
          </a:xfrm>
        </p:spPr>
        <p:txBody>
          <a:bodyPr/>
          <a:lstStyle/>
          <a:p>
            <a:pPr>
              <a:buFont typeface="Arial" charset="0"/>
              <a:buNone/>
            </a:pPr>
            <a:r>
              <a:rPr lang="en-US" sz="2000" b="1">
                <a:latin typeface="Calibri" charset="0"/>
                <a:ea typeface="ＭＳ Ｐゴシック" charset="0"/>
                <a:cs typeface="ＭＳ Ｐゴシック" charset="0"/>
              </a:rPr>
              <a:t>Stage 5:  Integration and Self Development</a:t>
            </a:r>
            <a:r>
              <a:rPr lang="en-US" sz="2000">
                <a:latin typeface="Calibri" charset="0"/>
                <a:ea typeface="ＭＳ Ｐゴシック" charset="0"/>
                <a:cs typeface="ＭＳ Ｐゴシック" charset="0"/>
              </a:rPr>
              <a:t>:  </a:t>
            </a:r>
            <a:r>
              <a:rPr lang="en-US" sz="2000" b="1">
                <a:latin typeface="Calibri" charset="0"/>
                <a:ea typeface="ＭＳ Ｐゴシック" charset="0"/>
                <a:cs typeface="ＭＳ Ｐゴシック" charset="0"/>
              </a:rPr>
              <a:t>Unresolved areas encountered.</a:t>
            </a:r>
          </a:p>
          <a:p>
            <a:pPr>
              <a:buFont typeface="Arial" charset="0"/>
              <a:buNone/>
            </a:pPr>
            <a:r>
              <a:rPr lang="en-US" sz="2000">
                <a:latin typeface="Calibri" charset="0"/>
                <a:ea typeface="ＭＳ Ｐゴシック" charset="0"/>
                <a:cs typeface="ＭＳ Ｐゴシック" charset="0"/>
              </a:rPr>
              <a:t>	Healing dissociation</a:t>
            </a:r>
          </a:p>
          <a:p>
            <a:pPr>
              <a:buFont typeface="Arial" charset="0"/>
              <a:buNone/>
            </a:pPr>
            <a:r>
              <a:rPr lang="en-US" sz="2000">
                <a:latin typeface="Calibri" charset="0"/>
                <a:ea typeface="ＭＳ Ｐゴシック" charset="0"/>
                <a:cs typeface="ＭＳ Ｐゴシック" charset="0"/>
              </a:rPr>
              <a:t>	Develop stable sense of self capable of healthy relationships and a sense of meaning and purpose in life (Brand, 2009a).</a:t>
            </a:r>
          </a:p>
          <a:p>
            <a:pPr>
              <a:buFont typeface="Arial" charset="0"/>
              <a:buNone/>
            </a:pPr>
            <a:endParaRPr lang="en-US" sz="2000">
              <a:latin typeface="Calibri" charset="0"/>
              <a:ea typeface="ＭＳ Ｐゴシック" charset="0"/>
              <a:cs typeface="ＭＳ Ｐゴシック" charset="0"/>
            </a:endParaRPr>
          </a:p>
          <a:p>
            <a:pPr>
              <a:buFont typeface="Arial" charset="0"/>
              <a:buNone/>
            </a:pPr>
            <a:r>
              <a:rPr lang="en-US" sz="2000" b="1">
                <a:latin typeface="Calibri" charset="0"/>
                <a:ea typeface="ＭＳ Ｐゴシック" charset="0"/>
                <a:cs typeface="ＭＳ Ｐゴシック" charset="0"/>
              </a:rPr>
              <a:t>Research Findings on Model with DID Patients</a:t>
            </a:r>
            <a:r>
              <a:rPr lang="en-US" sz="2000">
                <a:latin typeface="Calibri" charset="0"/>
                <a:ea typeface="ＭＳ Ｐゴシック" charset="0"/>
                <a:cs typeface="ＭＳ Ｐゴシック" charset="0"/>
              </a:rPr>
              <a:t>:</a:t>
            </a:r>
          </a:p>
          <a:p>
            <a:r>
              <a:rPr lang="en-US" sz="2000">
                <a:latin typeface="Calibri" charset="0"/>
                <a:ea typeface="ＭＳ Ｐゴシック" charset="0"/>
                <a:cs typeface="ＭＳ Ｐゴシック" charset="0"/>
              </a:rPr>
              <a:t>Patients in later stages of treatment showed fewer symptoms </a:t>
            </a:r>
          </a:p>
          <a:p>
            <a:r>
              <a:rPr lang="en-US" sz="2000">
                <a:latin typeface="Calibri" charset="0"/>
                <a:ea typeface="ＭＳ Ｐゴシック" charset="0"/>
                <a:cs typeface="ＭＳ Ｐゴシック" charset="0"/>
              </a:rPr>
              <a:t>38% of stage-1 patients attempted suicide in the previous year.  No stage-5 patient made attempts.</a:t>
            </a:r>
          </a:p>
          <a:p>
            <a:r>
              <a:rPr lang="en-US" sz="2000">
                <a:latin typeface="Calibri" charset="0"/>
                <a:ea typeface="ＭＳ Ｐゴシック" charset="0"/>
                <a:cs typeface="ＭＳ Ｐゴシック" charset="0"/>
              </a:rPr>
              <a:t>40% of stage-1 patients required hospitalization in the prior year.  Only 5% of stage-5 patients needed hospitalization.</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829854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19</TotalTime>
  <Words>2567</Words>
  <Application>Microsoft Macintosh PowerPoint</Application>
  <PresentationFormat>On-screen Show (4:3)</PresentationFormat>
  <Paragraphs>200</Paragraphs>
  <Slides>17</Slides>
  <Notes>1</Notes>
  <HiddenSlides>0</HiddenSlides>
  <MMClips>0</MMClips>
  <ScaleCrop>false</ScaleCrop>
  <HeadingPairs>
    <vt:vector size="4" baseType="variant">
      <vt:variant>
        <vt:lpstr>Design Template</vt:lpstr>
      </vt:variant>
      <vt:variant>
        <vt:i4>1</vt:i4>
      </vt:variant>
      <vt:variant>
        <vt:lpstr>Slide Titles</vt:lpstr>
      </vt:variant>
      <vt:variant>
        <vt:i4>17</vt:i4>
      </vt:variant>
    </vt:vector>
  </HeadingPairs>
  <TitlesOfParts>
    <vt:vector size="18" baseType="lpstr">
      <vt:lpstr>Office Theme</vt:lpstr>
      <vt:lpstr>Complex Trauma: Contributions from  Jungian Psychoanalysis and Depth Psychology</vt:lpstr>
      <vt:lpstr> Self-Trauma Model (Briere, 1996).    </vt:lpstr>
      <vt:lpstr>Self-Trauma Model:   General Therapeutic Considerations</vt:lpstr>
      <vt:lpstr>Psychotherapy for Trauma:  Stages of Treatment -Christine Courtois (2008)</vt:lpstr>
      <vt:lpstr>Psychotherapy for Trauma:  Stages of Treatment -Christine Courtois</vt:lpstr>
      <vt:lpstr>Psychotherapy for Trauma:  Considerations in First Stage of Treatment -Christine Courtois</vt:lpstr>
      <vt:lpstr>Psychotherapy for Trauma:  Stages of Treatment -Christine Courtois</vt:lpstr>
      <vt:lpstr>Psychotherapy for Trauma:  Stages of Treatment Approach</vt:lpstr>
      <vt:lpstr>Psychotherapy for Trauma:  Stages of Treatment Approach</vt:lpstr>
      <vt:lpstr>Accelerated Experiential Dynamic Psychotherapy (Fosha, 2004)</vt:lpstr>
      <vt:lpstr>Accelerated Experiential Dynamic Psychotherapy (Fosha, 2004)</vt:lpstr>
      <vt:lpstr>Psychotherapeutic Considerations:</vt:lpstr>
      <vt:lpstr>Psychotherapeutic Considerations:</vt:lpstr>
      <vt:lpstr>Psychotherapeutic Implications</vt:lpstr>
      <vt:lpstr>Forms of Psychoeducation</vt:lpstr>
      <vt:lpstr>Psychoeducation Topics</vt:lpstr>
      <vt:lpstr>Vicarious Traumatization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Self-Trauma Model (Briere, 1996).    </dc:title>
  <dc:creator>Helen Marlo</dc:creator>
  <cp:lastModifiedBy>Hannah Yanow</cp:lastModifiedBy>
  <cp:revision>2</cp:revision>
  <dcterms:created xsi:type="dcterms:W3CDTF">2016-01-18T19:01:25Z</dcterms:created>
  <dcterms:modified xsi:type="dcterms:W3CDTF">2016-01-18T19:01:38Z</dcterms:modified>
</cp:coreProperties>
</file>