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slides/slide20.xml" ContentType="application/vnd.openxmlformats-officedocument.presentationml.slid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23"/>
  </p:notesMasterIdLst>
  <p:sldIdLst>
    <p:sldId id="257"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Grid="0" snapToObjects="1">
      <p:cViewPr varScale="1">
        <p:scale>
          <a:sx n="106" d="100"/>
          <a:sy n="106" d="100"/>
        </p:scale>
        <p:origin x="-96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231A87-3EA7-6942-8232-0E796B4182E4}" type="datetimeFigureOut">
              <a:rPr lang="en-US" smtClean="0"/>
              <a:pPr/>
              <a:t>1/18/16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E08B8A-B84F-964E-A826-E6E7BB24D657}"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448914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2290173-6102-A945-A740-E5CFE3CE08CF}" type="slidenum">
              <a:rPr lang="en-US" sz="1200"/>
              <a:pPr eaLnBrk="1" hangingPunct="1"/>
              <a:t>1</a:t>
            </a:fld>
            <a:endParaRPr lang="en-US" sz="1200"/>
          </a:p>
        </p:txBody>
      </p:sp>
      <p:sp>
        <p:nvSpPr>
          <p:cNvPr id="16388" name="Header Placeholder 4"/>
          <p:cNvSpPr>
            <a:spLocks noGrp="1"/>
          </p:cNvSpPr>
          <p:nvPr>
            <p:ph type="hdr" sz="quarter"/>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Helen Marlo, Ph.D.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FB082D3-7E99-F34B-B3AC-18D30A1F20EC}" type="slidenum">
              <a:rPr lang="en-US" sz="1200"/>
              <a:pPr eaLnBrk="1" hangingPunct="1"/>
              <a:t>12</a:t>
            </a:fld>
            <a:endParaRPr lang="en-US" sz="1200"/>
          </a:p>
        </p:txBody>
      </p:sp>
      <p:sp>
        <p:nvSpPr>
          <p:cNvPr id="430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sp>
      <p:sp>
        <p:nvSpPr>
          <p:cNvPr id="43011" name="Rectangle 3"/>
          <p:cNvSpPr>
            <a:spLocks noGrp="1" noChangeArrowheads="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a typeface="ＭＳ Ｐゴシック" charset="0"/>
              <a:cs typeface="ＭＳ Ｐゴシック" charset="0"/>
            </a:endParaRPr>
          </a:p>
        </p:txBody>
      </p:sp>
      <p:sp>
        <p:nvSpPr>
          <p:cNvPr id="43012" name="Header Placeholder 4"/>
          <p:cNvSpPr>
            <a:spLocks noGrp="1"/>
          </p:cNvSpPr>
          <p:nvPr>
            <p:ph type="hdr" sz="quarter"/>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Helen Marlo, Ph.D.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CCA5C6-4243-8245-979D-3DBC9E5510A5}"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9083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CCA5C6-4243-8245-979D-3DBC9E5510A5}"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17261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CCA5C6-4243-8245-979D-3DBC9E5510A5}"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46339326"/>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CCA5C6-4243-8245-979D-3DBC9E5510A5}"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9767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CCA5C6-4243-8245-979D-3DBC9E5510A5}"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44777558"/>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CCA5C6-4243-8245-979D-3DBC9E5510A5}"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6874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CCA5C6-4243-8245-979D-3DBC9E5510A5}" type="datetimeFigureOut">
              <a:rPr lang="en-US" smtClean="0"/>
              <a:pPr/>
              <a:t>1/18/16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0372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CCA5C6-4243-8245-979D-3DBC9E5510A5}" type="datetimeFigureOut">
              <a:rPr lang="en-US" smtClean="0"/>
              <a:pPr/>
              <a:t>1/18/16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88832060"/>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CCA5C6-4243-8245-979D-3DBC9E5510A5}" type="datetimeFigureOut">
              <a:rPr lang="en-US" smtClean="0"/>
              <a:pPr/>
              <a:t>1/18/16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02100442"/>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CCA5C6-4243-8245-979D-3DBC9E5510A5}"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09273780"/>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CCA5C6-4243-8245-979D-3DBC9E5510A5}"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5650260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CCA5C6-4243-8245-979D-3DBC9E5510A5}" type="datetimeFigureOut">
              <a:rPr lang="en-US" smtClean="0"/>
              <a:pPr/>
              <a:t>1/18/16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22F9B-D620-EF47-A793-EA71B79639C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0209387"/>
      </p:ext>
    </p:extLst>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177800" y="0"/>
            <a:ext cx="8677275" cy="2314575"/>
          </a:xfrm>
        </p:spPr>
        <p:txBody>
          <a:bodyPr>
            <a:normAutofit/>
          </a:bodyPr>
          <a:lstStyle/>
          <a:p>
            <a:pPr eaLnBrk="1" hangingPunct="1"/>
            <a:r>
              <a:rPr lang="en-US" sz="4000" dirty="0">
                <a:latin typeface="Copperplate" charset="0"/>
                <a:ea typeface="ＭＳ Ｐゴシック" charset="0"/>
                <a:cs typeface="Copperplate" charset="0"/>
              </a:rPr>
              <a:t>Complex </a:t>
            </a:r>
            <a:r>
              <a:rPr lang="en-US" sz="4000" dirty="0" smtClean="0">
                <a:latin typeface="Copperplate" charset="0"/>
                <a:ea typeface="ＭＳ Ｐゴシック" charset="0"/>
                <a:cs typeface="Copperplate" charset="0"/>
              </a:rPr>
              <a:t>Trauma</a:t>
            </a:r>
            <a:r>
              <a:rPr lang="en-US" sz="4000" dirty="0">
                <a:latin typeface="Copperplate" charset="0"/>
                <a:ea typeface="ＭＳ Ｐゴシック" charset="0"/>
                <a:cs typeface="Copperplate" charset="0"/>
              </a:rPr>
              <a:t/>
            </a:r>
            <a:br>
              <a:rPr lang="en-US" sz="4000" dirty="0">
                <a:latin typeface="Copperplate" charset="0"/>
                <a:ea typeface="ＭＳ Ｐゴシック" charset="0"/>
                <a:cs typeface="Copperplate" charset="0"/>
              </a:rPr>
            </a:br>
            <a:endParaRPr lang="en-US" sz="4000" dirty="0">
              <a:latin typeface="Copperplate" charset="0"/>
              <a:ea typeface="ＭＳ Ｐゴシック" charset="0"/>
              <a:cs typeface="Copperplate" charset="0"/>
            </a:endParaRPr>
          </a:p>
        </p:txBody>
      </p:sp>
      <p:sp>
        <p:nvSpPr>
          <p:cNvPr id="15362" name="Subtitle 2"/>
          <p:cNvSpPr>
            <a:spLocks noGrp="1"/>
          </p:cNvSpPr>
          <p:nvPr>
            <p:ph type="subTitle" idx="1"/>
          </p:nvPr>
        </p:nvSpPr>
        <p:spPr>
          <a:xfrm>
            <a:off x="177800" y="3168650"/>
            <a:ext cx="8677275" cy="3525838"/>
          </a:xfrm>
        </p:spPr>
        <p:txBody>
          <a:bodyPr/>
          <a:lstStyle/>
          <a:p>
            <a:pPr eaLnBrk="1" hangingPunct="1"/>
            <a:r>
              <a:rPr lang="en-US" sz="2000" dirty="0">
                <a:solidFill>
                  <a:schemeClr val="tx1"/>
                </a:solidFill>
                <a:latin typeface="Copperplate" charset="0"/>
                <a:ea typeface="ＭＳ Ｐゴシック" charset="0"/>
                <a:cs typeface="Copperplate" charset="0"/>
              </a:rPr>
              <a:t>Helen Marlo, Ph.D.</a:t>
            </a:r>
          </a:p>
          <a:p>
            <a:pPr eaLnBrk="1" hangingPunct="1"/>
            <a:r>
              <a:rPr lang="en-US" sz="2000" dirty="0">
                <a:solidFill>
                  <a:schemeClr val="tx1"/>
                </a:solidFill>
                <a:latin typeface="Copperplate" charset="0"/>
                <a:ea typeface="ＭＳ Ｐゴシック" charset="0"/>
                <a:cs typeface="Copperplate" charset="0"/>
              </a:rPr>
              <a:t>Clinical Psychologist (PSY 15318</a:t>
            </a:r>
            <a:r>
              <a:rPr lang="en-US" sz="2000" dirty="0" smtClean="0">
                <a:solidFill>
                  <a:schemeClr val="tx1"/>
                </a:solidFill>
                <a:latin typeface="Copperplate" charset="0"/>
                <a:ea typeface="ＭＳ Ｐゴシック" charset="0"/>
                <a:cs typeface="Copperplate" charset="0"/>
              </a:rPr>
              <a:t>)</a:t>
            </a:r>
          </a:p>
          <a:p>
            <a:pPr eaLnBrk="1" hangingPunct="1"/>
            <a:r>
              <a:rPr lang="en-US" sz="2000" dirty="0" smtClean="0">
                <a:solidFill>
                  <a:schemeClr val="tx1"/>
                </a:solidFill>
                <a:latin typeface="Copperplate" charset="0"/>
                <a:ea typeface="ＭＳ Ｐゴシック" charset="0"/>
                <a:cs typeface="Copperplate" charset="0"/>
              </a:rPr>
              <a:t>Analyst Member, C.G</a:t>
            </a:r>
            <a:r>
              <a:rPr lang="en-US" sz="2000" dirty="0">
                <a:solidFill>
                  <a:schemeClr val="tx1"/>
                </a:solidFill>
                <a:latin typeface="Copperplate" charset="0"/>
                <a:ea typeface="ＭＳ Ｐゴシック" charset="0"/>
                <a:cs typeface="Copperplate" charset="0"/>
              </a:rPr>
              <a:t>. Jung Institute of San Francisco</a:t>
            </a:r>
          </a:p>
          <a:p>
            <a:pPr eaLnBrk="1" hangingPunct="1"/>
            <a:r>
              <a:rPr lang="en-US" sz="2000" dirty="0" smtClean="0">
                <a:solidFill>
                  <a:schemeClr val="tx1"/>
                </a:solidFill>
                <a:latin typeface="Copperplate" charset="0"/>
                <a:ea typeface="ＭＳ Ｐゴシック" charset="0"/>
                <a:cs typeface="Copperplate" charset="0"/>
              </a:rPr>
              <a:t>Professor</a:t>
            </a:r>
          </a:p>
          <a:p>
            <a:pPr eaLnBrk="1" hangingPunct="1"/>
            <a:r>
              <a:rPr lang="en-US" sz="2000" dirty="0" smtClean="0">
                <a:solidFill>
                  <a:schemeClr val="tx1"/>
                </a:solidFill>
                <a:latin typeface="Copperplate" charset="0"/>
                <a:ea typeface="ＭＳ Ｐゴシック" charset="0"/>
                <a:cs typeface="Copperplate" charset="0"/>
              </a:rPr>
              <a:t>Chair, Clinical </a:t>
            </a:r>
            <a:r>
              <a:rPr lang="en-US" sz="2000" dirty="0">
                <a:solidFill>
                  <a:schemeClr val="tx1"/>
                </a:solidFill>
                <a:latin typeface="Copperplate" charset="0"/>
                <a:ea typeface="ＭＳ Ｐゴシック" charset="0"/>
                <a:cs typeface="Copperplate" charset="0"/>
              </a:rPr>
              <a:t>Psychology Department</a:t>
            </a:r>
          </a:p>
          <a:p>
            <a:pPr eaLnBrk="1" hangingPunct="1"/>
            <a:r>
              <a:rPr lang="en-US" sz="2000" dirty="0">
                <a:solidFill>
                  <a:schemeClr val="tx1"/>
                </a:solidFill>
                <a:latin typeface="Copperplate" charset="0"/>
                <a:ea typeface="ＭＳ Ｐゴシック" charset="0"/>
                <a:cs typeface="Copperplate" charset="0"/>
              </a:rPr>
              <a:t>Notre Dame de Namur University</a:t>
            </a:r>
          </a:p>
          <a:p>
            <a:pPr eaLnBrk="1" hangingPunct="1"/>
            <a:r>
              <a:rPr lang="en-US" sz="2000" dirty="0" err="1">
                <a:solidFill>
                  <a:schemeClr val="tx1"/>
                </a:solidFill>
                <a:latin typeface="Copperplate" charset="0"/>
                <a:ea typeface="ＭＳ Ｐゴシック" charset="0"/>
                <a:cs typeface="Copperplate" charset="0"/>
              </a:rPr>
              <a:t>helen@helenmarlophd.com</a:t>
            </a:r>
            <a:endParaRPr lang="en-US" sz="2000" dirty="0">
              <a:solidFill>
                <a:schemeClr val="tx1"/>
              </a:solidFill>
              <a:latin typeface="Copperplate" charset="0"/>
              <a:ea typeface="ＭＳ Ｐゴシック" charset="0"/>
              <a:cs typeface="Copperplate" charset="0"/>
            </a:endParaRPr>
          </a:p>
          <a:p>
            <a:pPr eaLnBrk="1" hangingPunct="1"/>
            <a:r>
              <a:rPr lang="en-US" sz="2000" dirty="0">
                <a:solidFill>
                  <a:schemeClr val="tx1"/>
                </a:solidFill>
                <a:latin typeface="Copperplate" charset="0"/>
                <a:ea typeface="ＭＳ Ｐゴシック" charset="0"/>
                <a:cs typeface="Copperplate" charset="0"/>
              </a:rPr>
              <a:t>650-579-4499</a:t>
            </a:r>
          </a:p>
          <a:p>
            <a:pPr eaLnBrk="1" hangingPunct="1"/>
            <a:endParaRPr lang="en-US" dirty="0">
              <a:solidFill>
                <a:srgbClr val="898989"/>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865071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0" y="-153988"/>
            <a:ext cx="9144000" cy="842963"/>
          </a:xfrm>
        </p:spPr>
        <p:txBody>
          <a:bodyPr/>
          <a:lstStyle/>
          <a:p>
            <a:r>
              <a:rPr lang="en-US" sz="3200">
                <a:latin typeface="Copperplate" charset="0"/>
                <a:ea typeface="ＭＳ Ｐゴシック" charset="0"/>
                <a:cs typeface="Copperplate" charset="0"/>
              </a:rPr>
              <a:t>Implicit and Explicit Memory (Siegel, 1999)</a:t>
            </a:r>
          </a:p>
        </p:txBody>
      </p:sp>
      <p:sp>
        <p:nvSpPr>
          <p:cNvPr id="39938" name="Rectangle 3"/>
          <p:cNvSpPr>
            <a:spLocks noGrp="1" noChangeArrowheads="1"/>
          </p:cNvSpPr>
          <p:nvPr>
            <p:ph type="body" idx="1"/>
          </p:nvPr>
        </p:nvSpPr>
        <p:spPr>
          <a:xfrm>
            <a:off x="273050" y="688975"/>
            <a:ext cx="8566150" cy="6032500"/>
          </a:xfrm>
        </p:spPr>
        <p:txBody>
          <a:bodyPr>
            <a:normAutofit lnSpcReduction="10000"/>
          </a:bodyPr>
          <a:lstStyle/>
          <a:p>
            <a:r>
              <a:rPr lang="en-US" sz="2000" b="1">
                <a:latin typeface="Calibri" charset="0"/>
                <a:ea typeface="ＭＳ Ｐゴシック" charset="0"/>
                <a:cs typeface="ＭＳ Ｐゴシック" charset="0"/>
              </a:rPr>
              <a:t>Implicit memory </a:t>
            </a:r>
            <a:r>
              <a:rPr lang="en-US" sz="2000">
                <a:latin typeface="Calibri" charset="0"/>
                <a:ea typeface="ＭＳ Ｐゴシック" charset="0"/>
                <a:cs typeface="ＭＳ Ｐゴシック" charset="0"/>
              </a:rPr>
              <a:t>is a type of memory based on </a:t>
            </a:r>
            <a:r>
              <a:rPr lang="en-US" sz="2000" b="1">
                <a:latin typeface="Calibri" charset="0"/>
                <a:ea typeface="ＭＳ Ｐゴシック" charset="0"/>
                <a:cs typeface="ＭＳ Ｐゴシック" charset="0"/>
              </a:rPr>
              <a:t>previous exposure </a:t>
            </a:r>
            <a:r>
              <a:rPr lang="en-US" sz="2000">
                <a:latin typeface="Calibri" charset="0"/>
                <a:ea typeface="ＭＳ Ｐゴシック" charset="0"/>
                <a:cs typeface="ＭＳ Ｐゴシック" charset="0"/>
              </a:rPr>
              <a:t>or experiences, which influence our current experience </a:t>
            </a:r>
            <a:r>
              <a:rPr lang="en-US" sz="2000" b="1">
                <a:latin typeface="Calibri" charset="0"/>
                <a:ea typeface="ＭＳ Ｐゴシック" charset="0"/>
                <a:cs typeface="ＭＳ Ｐゴシック" charset="0"/>
              </a:rPr>
              <a:t>without </a:t>
            </a:r>
            <a:r>
              <a:rPr lang="en-US" sz="2000">
                <a:latin typeface="Calibri" charset="0"/>
                <a:ea typeface="ＭＳ Ｐゴシック" charset="0"/>
                <a:cs typeface="ＭＳ Ｐゴシック" charset="0"/>
              </a:rPr>
              <a:t>having </a:t>
            </a:r>
            <a:r>
              <a:rPr lang="en-US" sz="2000" b="1">
                <a:latin typeface="Calibri" charset="0"/>
                <a:ea typeface="ＭＳ Ｐゴシック" charset="0"/>
                <a:cs typeface="ＭＳ Ｐゴシック" charset="0"/>
              </a:rPr>
              <a:t>conscious awareness </a:t>
            </a:r>
            <a:r>
              <a:rPr lang="en-US" sz="2000">
                <a:latin typeface="Calibri" charset="0"/>
                <a:ea typeface="ＭＳ Ｐゴシック" charset="0"/>
                <a:cs typeface="ＭＳ Ｐゴシック" charset="0"/>
              </a:rPr>
              <a:t>of these previous experiences</a:t>
            </a:r>
          </a:p>
          <a:p>
            <a:pPr lvl="1"/>
            <a:r>
              <a:rPr lang="en-US" sz="1800" b="1">
                <a:latin typeface="Calibri" charset="0"/>
                <a:ea typeface="ＭＳ Ｐゴシック" charset="0"/>
                <a:cs typeface="ＭＳ Ｐゴシック" charset="0"/>
              </a:rPr>
              <a:t>Emotional memory </a:t>
            </a:r>
            <a:r>
              <a:rPr lang="en-US" sz="1800">
                <a:latin typeface="Calibri" charset="0"/>
                <a:ea typeface="ＭＳ Ｐゴシック" charset="0"/>
                <a:cs typeface="ＭＳ Ｐゴシック" charset="0"/>
              </a:rPr>
              <a:t>(amygdala/limbic system); </a:t>
            </a:r>
            <a:r>
              <a:rPr lang="en-US" sz="1800" b="1">
                <a:latin typeface="Calibri" charset="0"/>
                <a:ea typeface="ＭＳ Ｐゴシック" charset="0"/>
                <a:cs typeface="ＭＳ Ｐゴシック" charset="0"/>
              </a:rPr>
              <a:t>behavioral memory </a:t>
            </a:r>
            <a:r>
              <a:rPr lang="en-US" sz="1800">
                <a:latin typeface="Calibri" charset="0"/>
                <a:ea typeface="ＭＳ Ｐゴシック" charset="0"/>
                <a:cs typeface="ＭＳ Ｐゴシック" charset="0"/>
              </a:rPr>
              <a:t>(basal ganglia/motor cortex); </a:t>
            </a:r>
            <a:r>
              <a:rPr lang="en-US" sz="1800" b="1">
                <a:latin typeface="Calibri" charset="0"/>
                <a:ea typeface="ＭＳ Ｐゴシック" charset="0"/>
                <a:cs typeface="ＭＳ Ｐゴシック" charset="0"/>
              </a:rPr>
              <a:t>perceptual memory </a:t>
            </a:r>
            <a:r>
              <a:rPr lang="en-US" sz="1800">
                <a:latin typeface="Calibri" charset="0"/>
                <a:ea typeface="ＭＳ Ｐゴシック" charset="0"/>
                <a:cs typeface="ＭＳ Ｐゴシック" charset="0"/>
              </a:rPr>
              <a:t>(perceptual cortices) (Siegel, 1999. p. 29).</a:t>
            </a:r>
          </a:p>
          <a:p>
            <a:r>
              <a:rPr lang="en-US" sz="2000" b="1">
                <a:latin typeface="Calibri" charset="0"/>
                <a:ea typeface="ＭＳ Ｐゴシック" charset="0"/>
                <a:cs typeface="ＭＳ Ｐゴシック" charset="0"/>
              </a:rPr>
              <a:t>Implicit memory </a:t>
            </a:r>
            <a:r>
              <a:rPr lang="en-US" sz="2000">
                <a:latin typeface="Calibri" charset="0"/>
                <a:ea typeface="ＭＳ Ｐゴシック" charset="0"/>
                <a:cs typeface="ＭＳ Ｐゴシック" charset="0"/>
              </a:rPr>
              <a:t>plays an integral role in the development of </a:t>
            </a:r>
            <a:r>
              <a:rPr lang="en-US" sz="2000" b="1">
                <a:latin typeface="Calibri" charset="0"/>
                <a:ea typeface="ＭＳ Ｐゴシック" charset="0"/>
                <a:cs typeface="ＭＳ Ｐゴシック" charset="0"/>
              </a:rPr>
              <a:t>early attachment </a:t>
            </a:r>
            <a:r>
              <a:rPr lang="en-US" sz="2000">
                <a:latin typeface="Calibri" charset="0"/>
                <a:ea typeface="ＭＳ Ｐゴシック" charset="0"/>
                <a:cs typeface="ＭＳ Ｐゴシック" charset="0"/>
              </a:rPr>
              <a:t>and in forming </a:t>
            </a:r>
            <a:r>
              <a:rPr lang="en-US" sz="2000" b="1">
                <a:latin typeface="Calibri" charset="0"/>
                <a:ea typeface="ＭＳ Ｐゴシック" charset="0"/>
                <a:cs typeface="ＭＳ Ｐゴシック" charset="0"/>
              </a:rPr>
              <a:t>interpersonal relationships </a:t>
            </a:r>
            <a:r>
              <a:rPr lang="en-US" sz="2000">
                <a:latin typeface="Calibri" charset="0"/>
                <a:ea typeface="ＭＳ Ｐゴシック" charset="0"/>
                <a:cs typeface="ＭＳ Ｐゴシック" charset="0"/>
              </a:rPr>
              <a:t>throughout life.</a:t>
            </a:r>
          </a:p>
          <a:p>
            <a:pPr>
              <a:lnSpc>
                <a:spcPct val="90000"/>
              </a:lnSpc>
            </a:pPr>
            <a:r>
              <a:rPr lang="en-US" sz="2000" b="1">
                <a:latin typeface="Calibri" charset="0"/>
                <a:ea typeface="ＭＳ Ｐゴシック" charset="0"/>
                <a:cs typeface="ＭＳ Ｐゴシック" charset="0"/>
              </a:rPr>
              <a:t>Explicit memory </a:t>
            </a:r>
            <a:r>
              <a:rPr lang="en-US" sz="2000">
                <a:latin typeface="Calibri" charset="0"/>
                <a:ea typeface="ＭＳ Ｐゴシック" charset="0"/>
                <a:cs typeface="ＭＳ Ｐゴシック" charset="0"/>
              </a:rPr>
              <a:t>involves </a:t>
            </a:r>
            <a:r>
              <a:rPr lang="en-US" sz="2000" b="1">
                <a:latin typeface="Calibri" charset="0"/>
                <a:ea typeface="ＭＳ Ｐゴシック" charset="0"/>
                <a:cs typeface="ＭＳ Ｐゴシック" charset="0"/>
              </a:rPr>
              <a:t>conscious recall </a:t>
            </a:r>
            <a:r>
              <a:rPr lang="en-US" sz="2000">
                <a:latin typeface="Calibri" charset="0"/>
                <a:ea typeface="ＭＳ Ｐゴシック" charset="0"/>
                <a:cs typeface="ＭＳ Ｐゴシック" charset="0"/>
              </a:rPr>
              <a:t>of experiences (episodic) and the world around us (semantic).</a:t>
            </a:r>
          </a:p>
          <a:p>
            <a:pPr>
              <a:lnSpc>
                <a:spcPct val="90000"/>
              </a:lnSpc>
            </a:pPr>
            <a:r>
              <a:rPr lang="en-US" sz="2000" b="1">
                <a:latin typeface="Calibri" charset="0"/>
                <a:ea typeface="ＭＳ Ｐゴシック" charset="0"/>
                <a:cs typeface="ＭＳ Ｐゴシック" charset="0"/>
              </a:rPr>
              <a:t>Explicit memory</a:t>
            </a:r>
            <a:r>
              <a:rPr lang="en-US" sz="2000">
                <a:latin typeface="Calibri" charset="0"/>
                <a:ea typeface="ＭＳ Ｐゴシック" charset="0"/>
                <a:cs typeface="ＭＳ Ｐゴシック" charset="0"/>
              </a:rPr>
              <a:t> depends on </a:t>
            </a:r>
            <a:r>
              <a:rPr lang="ja-JP" altLang="en-US" sz="2000">
                <a:latin typeface="Arial" charset="0"/>
                <a:ea typeface="ＭＳ Ｐゴシック" charset="0"/>
                <a:cs typeface="ＭＳ Ｐゴシック" charset="0"/>
              </a:rPr>
              <a:t>“</a:t>
            </a:r>
            <a:r>
              <a:rPr lang="en-US" altLang="ja-JP" sz="2000">
                <a:latin typeface="Calibri" charset="0"/>
                <a:ea typeface="ＭＳ Ｐゴシック" charset="0"/>
                <a:cs typeface="ＭＳ Ｐゴシック" charset="0"/>
              </a:rPr>
              <a:t>medial temporal lobe (includes hippocampus) and orbitofrontal cortex.</a:t>
            </a:r>
            <a:r>
              <a:rPr lang="ja-JP" altLang="en-US" sz="2000">
                <a:latin typeface="Arial" charset="0"/>
                <a:ea typeface="ＭＳ Ｐゴシック" charset="0"/>
                <a:cs typeface="ＭＳ Ｐゴシック" charset="0"/>
              </a:rPr>
              <a:t>”</a:t>
            </a:r>
            <a:r>
              <a:rPr lang="en-US" altLang="ja-JP" sz="2000">
                <a:latin typeface="Calibri" charset="0"/>
                <a:ea typeface="ＭＳ Ｐゴシック" charset="0"/>
                <a:cs typeface="ＭＳ Ｐゴシック" charset="0"/>
              </a:rPr>
              <a:t> (Squire &amp; Zola-Morgan, 1991; Perner &amp; Ruffman, 1995; Tulving, 1993; Schacter et al., 1996; as stated by Siegel, 1999, p. 34). </a:t>
            </a:r>
          </a:p>
          <a:p>
            <a:pPr>
              <a:lnSpc>
                <a:spcPct val="90000"/>
              </a:lnSpc>
            </a:pPr>
            <a:r>
              <a:rPr lang="en-US" sz="2000" b="1">
                <a:latin typeface="Calibri" charset="0"/>
                <a:ea typeface="ＭＳ Ｐゴシック" charset="0"/>
                <a:cs typeface="ＭＳ Ｐゴシック" charset="0"/>
              </a:rPr>
              <a:t>Implicit memories </a:t>
            </a:r>
            <a:r>
              <a:rPr lang="en-US" sz="2000">
                <a:latin typeface="Calibri" charset="0"/>
                <a:ea typeface="ＭＳ Ｐゴシック" charset="0"/>
                <a:cs typeface="ＭＳ Ｐゴシック" charset="0"/>
              </a:rPr>
              <a:t>form at </a:t>
            </a:r>
            <a:r>
              <a:rPr lang="en-US" sz="2000" b="1">
                <a:latin typeface="Calibri" charset="0"/>
                <a:ea typeface="ＭＳ Ｐゴシック" charset="0"/>
                <a:cs typeface="ＭＳ Ｐゴシック" charset="0"/>
              </a:rPr>
              <a:t>birth</a:t>
            </a:r>
            <a:r>
              <a:rPr lang="en-US" sz="2000">
                <a:latin typeface="Calibri" charset="0"/>
                <a:ea typeface="ＭＳ Ｐゴシック" charset="0"/>
                <a:cs typeface="ＭＳ Ｐゴシック" charset="0"/>
              </a:rPr>
              <a:t> (possibly prenatally) while explicit memory begins at approximately 2 years. </a:t>
            </a:r>
          </a:p>
          <a:p>
            <a:pPr>
              <a:lnSpc>
                <a:spcPct val="90000"/>
              </a:lnSpc>
            </a:pPr>
            <a:r>
              <a:rPr lang="en-US" sz="2000" b="1">
                <a:latin typeface="Calibri" charset="0"/>
                <a:ea typeface="ＭＳ Ｐゴシック" charset="0"/>
                <a:cs typeface="ＭＳ Ｐゴシック" charset="0"/>
              </a:rPr>
              <a:t>Traumatic memories </a:t>
            </a:r>
            <a:r>
              <a:rPr lang="en-US" sz="2000">
                <a:latin typeface="Calibri" charset="0"/>
                <a:ea typeface="ＭＳ Ｐゴシック" charset="0"/>
                <a:cs typeface="ＭＳ Ｐゴシック" charset="0"/>
              </a:rPr>
              <a:t>are implicit, behavioral, and somatic. They tend to be vague, overgeneralized, fragmented, and incomplete…included primarily in right-brain experiential (nonverbal) memory, in the form of emotions, images, and bodily sensations, but are not processed on a symbolic or verbal level and are left unintegrated with other life experiences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(van der Kolk et al., 1996; as stated by Paivio &amp; Pascua-Leone, 2010, p. 19).</a:t>
            </a:r>
          </a:p>
          <a:p>
            <a:pPr>
              <a:buFont typeface="Arial" charset="0"/>
              <a:buNone/>
            </a:pPr>
            <a:endParaRPr lang="en-US" sz="400">
              <a:latin typeface="Calibri" charset="0"/>
              <a:ea typeface="ＭＳ Ｐゴシック" charset="0"/>
              <a:cs typeface="ＭＳ Ｐゴシック" charset="0"/>
            </a:endParaRPr>
          </a:p>
          <a:p>
            <a:pPr>
              <a:buFont typeface="Arial" charset="0"/>
              <a:buNone/>
            </a:pPr>
            <a:endParaRPr lang="en-US" sz="400">
              <a:latin typeface="Calibri" charset="0"/>
              <a:ea typeface="ＭＳ Ｐゴシック" charset="0"/>
              <a:cs typeface="ＭＳ Ｐゴシック" charset="0"/>
            </a:endParaRPr>
          </a:p>
          <a:p>
            <a:pPr>
              <a:lnSpc>
                <a:spcPct val="90000"/>
              </a:lnSpc>
            </a:pPr>
            <a:endParaRPr lang="en-US" sz="2000">
              <a:latin typeface="Calibri" charset="0"/>
              <a:ea typeface="ＭＳ Ｐゴシック" charset="0"/>
              <a:cs typeface="ＭＳ Ｐゴシック" charset="0"/>
            </a:endParaRPr>
          </a:p>
          <a:p>
            <a:pPr lvl="1">
              <a:buFont typeface="Arial" charset="0"/>
              <a:buNone/>
            </a:pPr>
            <a:endParaRPr lang="en-US" sz="2000">
              <a:latin typeface="Calibri" charset="0"/>
              <a:ea typeface="ＭＳ Ｐゴシック" charset="0"/>
              <a:cs typeface="ＭＳ Ｐゴシック" charset="0"/>
            </a:endParaRPr>
          </a:p>
          <a:p>
            <a:pPr>
              <a:lnSpc>
                <a:spcPct val="90000"/>
              </a:lnSpc>
            </a:pPr>
            <a:endParaRPr lang="en-US" sz="2000">
              <a:latin typeface="Calibri" charset="0"/>
              <a:ea typeface="ＭＳ Ｐゴシック" charset="0"/>
              <a:cs typeface="ＭＳ Ｐゴシック" charset="0"/>
            </a:endParaRPr>
          </a:p>
          <a:p>
            <a:pPr>
              <a:lnSpc>
                <a:spcPct val="90000"/>
              </a:lnSpc>
            </a:pPr>
            <a:endParaRPr lang="en-US" sz="2000">
              <a:latin typeface="Calibri" charset="0"/>
              <a:ea typeface="ＭＳ Ｐゴシック" charset="0"/>
              <a:cs typeface="ＭＳ Ｐゴシック" charset="0"/>
            </a:endParaRPr>
          </a:p>
          <a:p>
            <a:pPr>
              <a:lnSpc>
                <a:spcPct val="90000"/>
              </a:lnSpc>
            </a:pPr>
            <a:endParaRPr lang="en-US" sz="2000">
              <a:latin typeface="Calibri" charset="0"/>
              <a:ea typeface="ＭＳ Ｐゴシック" charset="0"/>
              <a:cs typeface="ＭＳ Ｐゴシック" charset="0"/>
            </a:endParaRPr>
          </a:p>
          <a:p>
            <a:pPr>
              <a:lnSpc>
                <a:spcPct val="90000"/>
              </a:lnSpc>
            </a:pPr>
            <a:endParaRPr lang="en-US" sz="1800">
              <a:latin typeface="Calibri" charset="0"/>
              <a:ea typeface="ＭＳ Ｐゴシック" charset="0"/>
              <a:cs typeface="ＭＳ Ｐゴシック" charset="0"/>
            </a:endParaRPr>
          </a:p>
          <a:p>
            <a:endParaRPr lang="en-US" sz="18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14968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Title 1"/>
          <p:cNvSpPr>
            <a:spLocks noGrp="1"/>
          </p:cNvSpPr>
          <p:nvPr>
            <p:ph type="title"/>
          </p:nvPr>
        </p:nvSpPr>
        <p:spPr>
          <a:xfrm>
            <a:off x="284163" y="274638"/>
            <a:ext cx="8402637" cy="876300"/>
          </a:xfrm>
        </p:spPr>
        <p:txBody>
          <a:bodyPr/>
          <a:lstStyle/>
          <a:p>
            <a:r>
              <a:rPr lang="en-US" sz="3200">
                <a:latin typeface="Copperplate" charset="0"/>
                <a:ea typeface="ＭＳ Ｐゴシック" charset="0"/>
                <a:cs typeface="Copperplate" charset="0"/>
              </a:rPr>
              <a:t>Neurobiological Impact</a:t>
            </a:r>
          </a:p>
        </p:txBody>
      </p:sp>
      <p:sp>
        <p:nvSpPr>
          <p:cNvPr id="40962" name="Content Placeholder 2"/>
          <p:cNvSpPr>
            <a:spLocks noGrp="1"/>
          </p:cNvSpPr>
          <p:nvPr>
            <p:ph idx="1"/>
          </p:nvPr>
        </p:nvSpPr>
        <p:spPr>
          <a:xfrm>
            <a:off x="457200" y="1150938"/>
            <a:ext cx="8229600" cy="5307012"/>
          </a:xfrm>
        </p:spPr>
        <p:txBody>
          <a:bodyPr/>
          <a:lstStyle/>
          <a:p>
            <a:r>
              <a:rPr lang="en-US" sz="2000">
                <a:latin typeface="Calibri" charset="0"/>
                <a:ea typeface="ＭＳ Ｐゴシック" charset="0"/>
                <a:cs typeface="ＭＳ Ｐゴシック" charset="0"/>
              </a:rPr>
              <a:t>Trauma </a:t>
            </a:r>
            <a:r>
              <a:rPr lang="en-US" sz="2000" b="1">
                <a:latin typeface="Calibri" charset="0"/>
                <a:ea typeface="ＭＳ Ｐゴシック" charset="0"/>
                <a:cs typeface="ＭＳ Ｐゴシック" charset="0"/>
              </a:rPr>
              <a:t>impairs integration </a:t>
            </a:r>
            <a:r>
              <a:rPr lang="en-US" sz="2000">
                <a:latin typeface="Calibri" charset="0"/>
                <a:ea typeface="ＭＳ Ｐゴシック" charset="0"/>
                <a:cs typeface="ＭＳ Ｐゴシック" charset="0"/>
              </a:rPr>
              <a:t>and the mind becomes </a:t>
            </a:r>
            <a:r>
              <a:rPr lang="en-US" sz="2000" b="1">
                <a:latin typeface="Calibri" charset="0"/>
                <a:ea typeface="ＭＳ Ｐゴシック" charset="0"/>
                <a:cs typeface="ＭＳ Ｐゴシック" charset="0"/>
              </a:rPr>
              <a:t>less flexible </a:t>
            </a:r>
            <a:r>
              <a:rPr lang="en-US" sz="2000">
                <a:latin typeface="Calibri" charset="0"/>
                <a:ea typeface="ＭＳ Ｐゴシック" charset="0"/>
                <a:cs typeface="ＭＳ Ｐゴシック" charset="0"/>
              </a:rPr>
              <a:t>and shows </a:t>
            </a:r>
            <a:r>
              <a:rPr lang="en-US" sz="2000" b="1">
                <a:latin typeface="Calibri" charset="0"/>
                <a:ea typeface="ＭＳ Ｐゴシック" charset="0"/>
                <a:cs typeface="ＭＳ Ｐゴシック" charset="0"/>
              </a:rPr>
              <a:t>nonintegrated memory </a:t>
            </a:r>
            <a:r>
              <a:rPr lang="en-US" sz="2000">
                <a:latin typeface="Calibri" charset="0"/>
                <a:ea typeface="ＭＳ Ｐゴシック" charset="0"/>
                <a:cs typeface="ＭＳ Ｐゴシック" charset="0"/>
              </a:rPr>
              <a:t>function. </a:t>
            </a:r>
          </a:p>
          <a:p>
            <a:r>
              <a:rPr lang="en-US" sz="2000">
                <a:latin typeface="Calibri" charset="0"/>
                <a:ea typeface="ＭＳ Ｐゴシック" charset="0"/>
                <a:cs typeface="ＭＳ Ｐゴシック" charset="0"/>
              </a:rPr>
              <a:t>Trauma </a:t>
            </a:r>
            <a:r>
              <a:rPr lang="en-US" sz="2000" b="1">
                <a:latin typeface="Calibri" charset="0"/>
                <a:ea typeface="ＭＳ Ｐゴシック" charset="0"/>
                <a:cs typeface="ＭＳ Ｐゴシック" charset="0"/>
              </a:rPr>
              <a:t>alters</a:t>
            </a:r>
            <a:r>
              <a:rPr lang="en-US" sz="2000">
                <a:latin typeface="Calibri" charset="0"/>
                <a:ea typeface="ＭＳ Ｐゴシック" charset="0"/>
                <a:cs typeface="ＭＳ Ｐゴシック" charset="0"/>
              </a:rPr>
              <a:t> the development of the </a:t>
            </a:r>
            <a:r>
              <a:rPr lang="en-US" sz="2000" b="1">
                <a:latin typeface="Calibri" charset="0"/>
                <a:ea typeface="ＭＳ Ｐゴシック" charset="0"/>
                <a:cs typeface="ＭＳ Ｐゴシック" charset="0"/>
              </a:rPr>
              <a:t>corpus callosum </a:t>
            </a:r>
            <a:r>
              <a:rPr lang="en-US" sz="2000">
                <a:latin typeface="Calibri" charset="0"/>
                <a:ea typeface="ＭＳ Ｐゴシック" charset="0"/>
                <a:cs typeface="ＭＳ Ｐゴシック" charset="0"/>
              </a:rPr>
              <a:t>that transfers information between right and left hemispheres.</a:t>
            </a:r>
          </a:p>
          <a:p>
            <a:pPr lvl="1"/>
            <a:r>
              <a:rPr lang="en-US" sz="1600">
                <a:latin typeface="Calibri" charset="0"/>
                <a:ea typeface="ＭＳ Ｐゴシック" charset="0"/>
              </a:rPr>
              <a:t>Damage to the corpus callosum, which can ensue from early trauma, may cause the communication between hemispheres to be poorly regulated and affect memories. </a:t>
            </a:r>
          </a:p>
          <a:p>
            <a:r>
              <a:rPr lang="en-US" sz="2000">
                <a:latin typeface="Calibri" charset="0"/>
                <a:ea typeface="ＭＳ Ｐゴシック" charset="0"/>
                <a:cs typeface="ＭＳ Ｐゴシック" charset="0"/>
              </a:rPr>
              <a:t>The </a:t>
            </a:r>
            <a:r>
              <a:rPr lang="en-US" sz="2000" b="1">
                <a:latin typeface="Calibri" charset="0"/>
                <a:ea typeface="ＭＳ Ｐゴシック" charset="0"/>
                <a:cs typeface="ＭＳ Ｐゴシック" charset="0"/>
              </a:rPr>
              <a:t>limbic system</a:t>
            </a:r>
            <a:r>
              <a:rPr lang="en-US" sz="2000">
                <a:latin typeface="Calibri" charset="0"/>
                <a:ea typeface="ＭＳ Ｐゴシック" charset="0"/>
                <a:cs typeface="ＭＳ Ｐゴシック" charset="0"/>
              </a:rPr>
              <a:t>, especially </a:t>
            </a:r>
            <a:r>
              <a:rPr lang="en-US" sz="2000" b="1">
                <a:latin typeface="Calibri" charset="0"/>
                <a:ea typeface="ＭＳ Ｐゴシック" charset="0"/>
                <a:cs typeface="ＭＳ Ｐゴシック" charset="0"/>
              </a:rPr>
              <a:t>hippocampus</a:t>
            </a:r>
            <a:r>
              <a:rPr lang="en-US" sz="2000">
                <a:latin typeface="Calibri" charset="0"/>
                <a:ea typeface="ＭＳ Ｐゴシック" charset="0"/>
                <a:cs typeface="ＭＳ Ｐゴシック" charset="0"/>
              </a:rPr>
              <a:t>, are vulnerable to the neurotoxic effects of long-term excessive cortisol  (Siegel, 2003, 2011)</a:t>
            </a:r>
          </a:p>
          <a:p>
            <a:pPr lvl="1">
              <a:lnSpc>
                <a:spcPct val="80000"/>
              </a:lnSpc>
            </a:pPr>
            <a:r>
              <a:rPr lang="ja-JP" altLang="en-US" sz="1600">
                <a:latin typeface="Arial" charset="0"/>
                <a:ea typeface="ＭＳ Ｐゴシック" charset="0"/>
              </a:rPr>
              <a:t>“</a:t>
            </a:r>
            <a:r>
              <a:rPr lang="en-US" altLang="ja-JP" sz="1600">
                <a:latin typeface="Calibri" charset="0"/>
                <a:ea typeface="ＭＳ Ｐゴシック" charset="0"/>
              </a:rPr>
              <a:t>Excessive stress hormone or catecholamine release appears, respectively, to impair the hippocampal and amygdala contributions to memory processing.</a:t>
            </a:r>
            <a:r>
              <a:rPr lang="ja-JP" altLang="en-US" sz="1600">
                <a:latin typeface="Arial" charset="0"/>
                <a:ea typeface="ＭＳ Ｐゴシック" charset="0"/>
              </a:rPr>
              <a:t>”</a:t>
            </a:r>
            <a:r>
              <a:rPr lang="en-US" altLang="ja-JP" sz="1600">
                <a:latin typeface="Calibri" charset="0"/>
                <a:ea typeface="ＭＳ Ｐゴシック" charset="0"/>
              </a:rPr>
              <a:t> (Howe, 1998; as stated by Siegel, 1999 p. 50).</a:t>
            </a:r>
          </a:p>
          <a:p>
            <a:pPr lvl="1">
              <a:lnSpc>
                <a:spcPct val="80000"/>
              </a:lnSpc>
            </a:pPr>
            <a:r>
              <a:rPr lang="en-US" sz="1600">
                <a:latin typeface="Calibri" charset="0"/>
                <a:ea typeface="ＭＳ Ｐゴシック" charset="0"/>
              </a:rPr>
              <a:t>Decreased hippocampal volume (some treatment studies report this changes/increases after treatment).</a:t>
            </a:r>
          </a:p>
          <a:p>
            <a:pPr lvl="1">
              <a:lnSpc>
                <a:spcPct val="80000"/>
              </a:lnSpc>
            </a:pPr>
            <a:r>
              <a:rPr lang="en-US" sz="1600">
                <a:latin typeface="Calibri" charset="0"/>
                <a:ea typeface="ＭＳ Ｐゴシック" charset="0"/>
              </a:rPr>
              <a:t>In traumatic situations memories may not be consolidated from high levels of cortisol and damage to the hippocampus as observed in PTSD.</a:t>
            </a:r>
          </a:p>
          <a:p>
            <a:pPr lvl="1">
              <a:lnSpc>
                <a:spcPct val="80000"/>
              </a:lnSpc>
            </a:pPr>
            <a:r>
              <a:rPr lang="en-US" sz="1600">
                <a:latin typeface="Calibri" charset="0"/>
                <a:ea typeface="ＭＳ Ｐゴシック" charset="0"/>
              </a:rPr>
              <a:t>High levels of stress or trauma may result in heightened awareness and memory, while in other cases certain aspects may become blocked (such as explicit memory).</a:t>
            </a:r>
          </a:p>
          <a:p>
            <a:pPr lvl="1"/>
            <a:r>
              <a:rPr lang="en-US" sz="1600">
                <a:latin typeface="Calibri" charset="0"/>
                <a:ea typeface="ＭＳ Ｐゴシック" charset="0"/>
                <a:cs typeface="ＭＳ Ｐゴシック" charset="0"/>
              </a:rPr>
              <a:t>Trauma alters the synaptic connections in the brain and the development of the corpus callosum and the  neural nets that transfer information between the two hemispheres.</a:t>
            </a:r>
          </a:p>
          <a:p>
            <a:pPr>
              <a:buFont typeface="Arial" charset="0"/>
              <a:buNone/>
            </a:pPr>
            <a:endParaRPr lang="en-US" sz="1600">
              <a:latin typeface="Calibri" charset="0"/>
              <a:ea typeface="ＭＳ Ｐゴシック" charset="0"/>
              <a:cs typeface="ＭＳ Ｐゴシック" charset="0"/>
            </a:endParaRPr>
          </a:p>
          <a:p>
            <a:endParaRPr lang="en-US">
              <a:latin typeface="Calibri" charset="0"/>
              <a:ea typeface="ＭＳ Ｐゴシック" charset="0"/>
              <a:cs typeface="ＭＳ Ｐゴシック" charset="0"/>
            </a:endParaRPr>
          </a:p>
          <a:p>
            <a:endParaRPr lang="en-US" sz="14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18587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5" name="Rectangle 3"/>
          <p:cNvSpPr>
            <a:spLocks noGrp="1" noChangeArrowheads="1"/>
          </p:cNvSpPr>
          <p:nvPr>
            <p:ph type="body" idx="1"/>
          </p:nvPr>
        </p:nvSpPr>
        <p:spPr>
          <a:xfrm>
            <a:off x="457200" y="962025"/>
            <a:ext cx="8229600" cy="5759450"/>
          </a:xfrm>
        </p:spPr>
        <p:txBody>
          <a:bodyPr/>
          <a:lstStyle/>
          <a:p>
            <a:pPr>
              <a:lnSpc>
                <a:spcPct val="80000"/>
              </a:lnSpc>
            </a:pPr>
            <a:r>
              <a:rPr lang="en-US" sz="2000">
                <a:latin typeface="Calibri" charset="0"/>
                <a:ea typeface="ＭＳ Ｐゴシック" charset="0"/>
                <a:cs typeface="ＭＳ Ｐゴシック" charset="0"/>
              </a:rPr>
              <a:t>The brain is affected by the development of our mind.</a:t>
            </a:r>
          </a:p>
          <a:p>
            <a:pPr lvl="1">
              <a:lnSpc>
                <a:spcPct val="80000"/>
              </a:lnSpc>
            </a:pPr>
            <a:r>
              <a:rPr lang="en-US" sz="1800">
                <a:latin typeface="Calibri" charset="0"/>
                <a:ea typeface="ＭＳ Ｐゴシック" charset="0"/>
                <a:cs typeface="ＭＳ Ｐゴシック" charset="0"/>
              </a:rPr>
              <a:t>Characterized by neuroplasticity and capable of changing through lifespan, functionally and structurally through experience. </a:t>
            </a:r>
          </a:p>
          <a:p>
            <a:pPr lvl="1">
              <a:lnSpc>
                <a:spcPct val="80000"/>
              </a:lnSpc>
            </a:pPr>
            <a:r>
              <a:rPr lang="en-US" sz="1800">
                <a:latin typeface="Calibri" charset="0"/>
                <a:ea typeface="ＭＳ Ｐゴシック" charset="0"/>
                <a:cs typeface="ＭＳ Ｐゴシック" charset="0"/>
              </a:rPr>
              <a:t>We change our brains by our experiences and responses to our environment. </a:t>
            </a:r>
            <a:endParaRPr lang="en-US" sz="2000">
              <a:latin typeface="Calibri" charset="0"/>
              <a:ea typeface="ＭＳ Ｐゴシック" charset="0"/>
              <a:cs typeface="ＭＳ Ｐゴシック" charset="0"/>
            </a:endParaRPr>
          </a:p>
          <a:p>
            <a:pPr>
              <a:lnSpc>
                <a:spcPct val="80000"/>
              </a:lnSpc>
            </a:pPr>
            <a:r>
              <a:rPr lang="en-US" sz="2000">
                <a:latin typeface="Calibri" charset="0"/>
                <a:ea typeface="ＭＳ Ｐゴシック" charset="0"/>
                <a:cs typeface="ＭＳ Ｐゴシック" charset="0"/>
              </a:rPr>
              <a:t>The quality of our mind is impacted by how well it is integrated</a:t>
            </a:r>
          </a:p>
          <a:p>
            <a:pPr lvl="1">
              <a:lnSpc>
                <a:spcPct val="80000"/>
              </a:lnSpc>
            </a:pPr>
            <a:r>
              <a:rPr lang="en-US" sz="1800">
                <a:latin typeface="Calibri" charset="0"/>
                <a:ea typeface="ＭＳ Ｐゴシック" charset="0"/>
                <a:cs typeface="ＭＳ Ｐゴシック" charset="0"/>
              </a:rPr>
              <a:t>Characterized by: flexibility, adaptiveness, stability, self-understanding, greater understanding of others/world.</a:t>
            </a:r>
            <a:endParaRPr lang="en-US" sz="2000">
              <a:latin typeface="Calibri" charset="0"/>
              <a:ea typeface="ＭＳ Ｐゴシック" charset="0"/>
              <a:cs typeface="ＭＳ Ｐゴシック" charset="0"/>
            </a:endParaRPr>
          </a:p>
          <a:p>
            <a:pPr lvl="1">
              <a:lnSpc>
                <a:spcPct val="80000"/>
              </a:lnSpc>
            </a:pPr>
            <a:r>
              <a:rPr lang="en-US" sz="1800">
                <a:latin typeface="Calibri" charset="0"/>
                <a:ea typeface="ＭＳ Ｐゴシック" charset="0"/>
                <a:cs typeface="ＭＳ Ｐゴシック" charset="0"/>
              </a:rPr>
              <a:t>Neurologically, integration occurs through the wire/rewire process with right and left brain hemispheres engaged in narrative process.</a:t>
            </a:r>
          </a:p>
          <a:p>
            <a:pPr lvl="1">
              <a:spcBef>
                <a:spcPct val="15000"/>
              </a:spcBef>
            </a:pPr>
            <a:r>
              <a:rPr lang="en-US" sz="1800">
                <a:latin typeface="Calibri" charset="0"/>
                <a:ea typeface="ＭＳ Ｐゴシック" charset="0"/>
                <a:cs typeface="ＭＳ Ｐゴシック" charset="0"/>
              </a:rPr>
              <a:t>Hippocampus and orbitofrontal cortex construct a narrative view of self and meaning making through time.</a:t>
            </a:r>
          </a:p>
          <a:p>
            <a:pPr>
              <a:lnSpc>
                <a:spcPct val="80000"/>
              </a:lnSpc>
            </a:pPr>
            <a:r>
              <a:rPr lang="en-US" sz="2000">
                <a:latin typeface="Calibri" charset="0"/>
                <a:ea typeface="ＭＳ Ｐゴシック" charset="0"/>
                <a:cs typeface="ＭＳ Ｐゴシック" charset="0"/>
              </a:rPr>
              <a:t>Trauma impairs integration</a:t>
            </a:r>
          </a:p>
          <a:p>
            <a:pPr lvl="1">
              <a:spcBef>
                <a:spcPct val="25000"/>
              </a:spcBef>
              <a:spcAft>
                <a:spcPct val="25000"/>
              </a:spcAft>
            </a:pPr>
            <a:r>
              <a:rPr lang="en-US" sz="1800">
                <a:latin typeface="Calibri" charset="0"/>
                <a:ea typeface="ＭＳ Ｐゴシック" charset="0"/>
                <a:cs typeface="ＭＳ Ｐゴシック" charset="0"/>
              </a:rPr>
              <a:t>Maladaptive child-caregiver relations (neglect, abuse and insecure attachment) can affect the development of the right brain and, </a:t>
            </a:r>
            <a:r>
              <a:rPr lang="ja-JP" altLang="en-US" sz="1800">
                <a:latin typeface="Arial" charset="0"/>
                <a:ea typeface="ＭＳ Ｐゴシック" charset="0"/>
              </a:rPr>
              <a:t>“</a:t>
            </a:r>
            <a:r>
              <a:rPr lang="en-US" altLang="ja-JP" sz="1800">
                <a:latin typeface="Calibri" charset="0"/>
                <a:ea typeface="ＭＳ Ｐゴシック" charset="0"/>
              </a:rPr>
              <a:t>lead to a blunting of the stress regulating response of the right (and not left) prefrontal cortex that is manifest in adulthood</a:t>
            </a:r>
            <a:r>
              <a:rPr lang="ja-JP" altLang="en-US" sz="1800">
                <a:latin typeface="Arial" charset="0"/>
                <a:ea typeface="ＭＳ Ｐゴシック" charset="0"/>
              </a:rPr>
              <a:t>”</a:t>
            </a:r>
            <a:r>
              <a:rPr lang="en-US" altLang="ja-JP" sz="1800">
                <a:latin typeface="Calibri" charset="0"/>
                <a:ea typeface="ＭＳ Ｐゴシック" charset="0"/>
              </a:rPr>
              <a:t> (Brake et al., 2000; Sullivan &amp; Gratton, 2002; as stated by Schore, 2003, p. 238).</a:t>
            </a:r>
            <a:endParaRPr lang="en-US" altLang="ja-JP" sz="1800">
              <a:latin typeface="Calibri" charset="0"/>
              <a:ea typeface="ＭＳ Ｐゴシック" charset="0"/>
              <a:cs typeface="ＭＳ Ｐゴシック" charset="0"/>
            </a:endParaRPr>
          </a:p>
          <a:p>
            <a:pPr lvl="1">
              <a:spcBef>
                <a:spcPct val="25000"/>
              </a:spcBef>
              <a:spcAft>
                <a:spcPct val="25000"/>
              </a:spcAft>
            </a:pPr>
            <a:r>
              <a:rPr lang="en-US" sz="1800">
                <a:latin typeface="Calibri" charset="0"/>
                <a:ea typeface="ＭＳ Ｐゴシック" charset="0"/>
              </a:rPr>
              <a:t>The right amygdala, involved in emotional processing,  can get stuck resulting in intensified and dysregulated stress</a:t>
            </a:r>
            <a:endParaRPr lang="en-US" sz="2000">
              <a:latin typeface="Calibri" charset="0"/>
              <a:ea typeface="ＭＳ Ｐゴシック" charset="0"/>
              <a:cs typeface="ＭＳ Ｐゴシック" charset="0"/>
            </a:endParaRPr>
          </a:p>
          <a:p>
            <a:pPr>
              <a:lnSpc>
                <a:spcPct val="80000"/>
              </a:lnSpc>
            </a:pPr>
            <a:endParaRPr lang="en-US" sz="2000">
              <a:latin typeface="Calibri" charset="0"/>
              <a:ea typeface="ＭＳ Ｐゴシック" charset="0"/>
              <a:cs typeface="ＭＳ Ｐゴシック" charset="0"/>
            </a:endParaRPr>
          </a:p>
          <a:p>
            <a:pPr>
              <a:lnSpc>
                <a:spcPct val="80000"/>
              </a:lnSpc>
            </a:pPr>
            <a:endParaRPr lang="en-US" sz="2000">
              <a:latin typeface="Calibri" charset="0"/>
              <a:ea typeface="ＭＳ Ｐゴシック" charset="0"/>
              <a:cs typeface="ＭＳ Ｐゴシック" charset="0"/>
            </a:endParaRPr>
          </a:p>
          <a:p>
            <a:pPr>
              <a:lnSpc>
                <a:spcPct val="80000"/>
              </a:lnSpc>
              <a:buFont typeface="Arial" charset="0"/>
              <a:buNone/>
            </a:pPr>
            <a:endParaRPr lang="en-US" sz="2000">
              <a:latin typeface="Calibri" charset="0"/>
              <a:ea typeface="ＭＳ Ｐゴシック" charset="0"/>
              <a:cs typeface="ＭＳ Ｐゴシック" charset="0"/>
            </a:endParaRPr>
          </a:p>
        </p:txBody>
      </p:sp>
      <p:sp>
        <p:nvSpPr>
          <p:cNvPr id="16388" name="Rectangle 4"/>
          <p:cNvSpPr>
            <a:spLocks noGrp="1" noChangeArrowheads="1"/>
          </p:cNvSpPr>
          <p:nvPr>
            <p:ph type="title"/>
          </p:nvPr>
        </p:nvSpPr>
        <p:spPr>
          <a:xfrm>
            <a:off x="457200" y="142875"/>
            <a:ext cx="8229600" cy="819150"/>
          </a:xfrm>
        </p:spPr>
        <p:txBody>
          <a:bodyPr>
            <a:normAutofit fontScale="90000"/>
          </a:bodyPr>
          <a:lstStyle/>
          <a:p>
            <a:pPr>
              <a:defRPr/>
            </a:pPr>
            <a:r>
              <a:rPr lang="en-US" sz="3200" dirty="0">
                <a:ea typeface="ＭＳ Ｐゴシック" pitchFamily="-111" charset="-128"/>
                <a:cs typeface="ＭＳ Ｐゴシック" pitchFamily="-111" charset="-128"/>
              </a:rPr>
              <a:t/>
            </a:r>
            <a:br>
              <a:rPr lang="en-US" sz="3200" dirty="0">
                <a:ea typeface="ＭＳ Ｐゴシック" pitchFamily="-111" charset="-128"/>
                <a:cs typeface="ＭＳ Ｐゴシック" pitchFamily="-111" charset="-128"/>
              </a:rPr>
            </a:br>
            <a:r>
              <a:rPr lang="en-US" sz="3600" dirty="0">
                <a:latin typeface="Copperplate"/>
                <a:ea typeface="ＭＳ Ｐゴシック" pitchFamily="-111" charset="-128"/>
                <a:cs typeface="Copperplate"/>
              </a:rPr>
              <a:t>Interpersonal Neurobiology </a:t>
            </a:r>
            <a:br>
              <a:rPr lang="en-US" sz="3600" dirty="0">
                <a:latin typeface="Copperplate"/>
                <a:ea typeface="ＭＳ Ｐゴシック" pitchFamily="-111" charset="-128"/>
                <a:cs typeface="Copperplate"/>
              </a:rPr>
            </a:br>
            <a:r>
              <a:rPr lang="en-US" sz="3600" dirty="0">
                <a:latin typeface="Copperplate"/>
                <a:ea typeface="ＭＳ Ｐゴシック" pitchFamily="-111" charset="-128"/>
                <a:cs typeface="Copperplate"/>
              </a:rPr>
              <a:t>(Siegel, 1999, 2011)</a:t>
            </a:r>
            <a:br>
              <a:rPr lang="en-US" sz="3600" dirty="0">
                <a:latin typeface="Copperplate"/>
                <a:ea typeface="ＭＳ Ｐゴシック" pitchFamily="-111" charset="-128"/>
                <a:cs typeface="Copperplate"/>
              </a:rPr>
            </a:br>
            <a:endParaRPr lang="en-US" sz="3600" dirty="0">
              <a:latin typeface="Copperplate"/>
              <a:ea typeface="ＭＳ Ｐゴシック" pitchFamily="-111" charset="-128"/>
              <a:cs typeface="Copperplate"/>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73387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z="3200">
                <a:latin typeface="Copperplate" charset="0"/>
                <a:ea typeface="ＭＳ Ｐゴシック" charset="0"/>
                <a:cs typeface="Copperplate" charset="0"/>
              </a:rPr>
              <a:t>Neurobiology of Attachment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(Schore, 2003; Siegel, 2010)</a:t>
            </a:r>
          </a:p>
        </p:txBody>
      </p:sp>
      <p:sp>
        <p:nvSpPr>
          <p:cNvPr id="44034" name="Content Placeholder 2"/>
          <p:cNvSpPr>
            <a:spLocks noGrp="1"/>
          </p:cNvSpPr>
          <p:nvPr>
            <p:ph idx="1"/>
          </p:nvPr>
        </p:nvSpPr>
        <p:spPr>
          <a:xfrm>
            <a:off x="457200" y="1417638"/>
            <a:ext cx="8229600" cy="5222875"/>
          </a:xfrm>
        </p:spPr>
        <p:txBody>
          <a:bodyPr/>
          <a:lstStyle/>
          <a:p>
            <a:pPr>
              <a:buFont typeface="Arial" charset="0"/>
              <a:buNone/>
            </a:pPr>
            <a:endParaRPr lang="en-US" sz="2000">
              <a:latin typeface="Calibri" charset="0"/>
              <a:ea typeface="ＭＳ Ｐゴシック" charset="0"/>
              <a:cs typeface="ＭＳ Ｐゴシック" charset="0"/>
            </a:endParaRPr>
          </a:p>
          <a:p>
            <a:pPr>
              <a:lnSpc>
                <a:spcPct val="80000"/>
              </a:lnSpc>
            </a:pPr>
            <a:r>
              <a:rPr lang="en-US" sz="2000" b="1">
                <a:latin typeface="Calibri" charset="0"/>
                <a:ea typeface="ＭＳ Ｐゴシック" charset="0"/>
                <a:cs typeface="ＭＳ Ｐゴシック" charset="0"/>
              </a:rPr>
              <a:t>Attachment and brain development</a:t>
            </a:r>
            <a:r>
              <a:rPr lang="en-US" sz="2000">
                <a:latin typeface="Calibri" charset="0"/>
                <a:ea typeface="ＭＳ Ｐゴシック" charset="0"/>
                <a:cs typeface="ＭＳ Ｐゴシック" charset="0"/>
              </a:rPr>
              <a:t>:  Developmental neuroscience affirms the parenting environment shapes developing patterns of neural connections in infants thereby shaping their nervous systems.</a:t>
            </a:r>
          </a:p>
          <a:p>
            <a:pPr>
              <a:lnSpc>
                <a:spcPct val="80000"/>
              </a:lnSpc>
              <a:buFont typeface="Arial" charset="0"/>
              <a:buNone/>
            </a:pPr>
            <a:endParaRPr lang="en-US" sz="2000">
              <a:latin typeface="Calibri" charset="0"/>
              <a:ea typeface="ＭＳ Ｐゴシック" charset="0"/>
              <a:cs typeface="ＭＳ Ｐゴシック" charset="0"/>
            </a:endParaRPr>
          </a:p>
          <a:p>
            <a:pPr>
              <a:lnSpc>
                <a:spcPct val="80000"/>
              </a:lnSpc>
            </a:pPr>
            <a:r>
              <a:rPr lang="en-US" sz="2000" b="1">
                <a:latin typeface="Calibri" charset="0"/>
                <a:ea typeface="ＭＳ Ｐゴシック" charset="0"/>
                <a:cs typeface="ＭＳ Ｐゴシック" charset="0"/>
              </a:rPr>
              <a:t>Attachment and the right hemisphere</a:t>
            </a:r>
            <a:r>
              <a:rPr lang="en-US" sz="2000">
                <a:latin typeface="Calibri" charset="0"/>
                <a:ea typeface="ＭＳ Ｐゴシック" charset="0"/>
                <a:cs typeface="ＭＳ Ｐゴシック" charset="0"/>
              </a:rPr>
              <a:t>:</a:t>
            </a:r>
          </a:p>
          <a:p>
            <a:pPr lvl="1">
              <a:lnSpc>
                <a:spcPct val="80000"/>
              </a:lnSpc>
            </a:pPr>
            <a:r>
              <a:rPr lang="en-US" sz="1800">
                <a:latin typeface="Calibri" charset="0"/>
                <a:ea typeface="ＭＳ Ｐゴシック" charset="0"/>
                <a:cs typeface="ＭＳ Ｐゴシック" charset="0"/>
              </a:rPr>
              <a:t>Operative from birth.  Dominant first two-three years.  Matures earlier.</a:t>
            </a:r>
          </a:p>
          <a:p>
            <a:pPr lvl="1">
              <a:lnSpc>
                <a:spcPct val="80000"/>
              </a:lnSpc>
            </a:pPr>
            <a:r>
              <a:rPr lang="en-US" sz="2000">
                <a:latin typeface="Calibri" charset="0"/>
                <a:ea typeface="ＭＳ Ｐゴシック" charset="0"/>
                <a:cs typeface="ＭＳ Ｐゴシック" charset="0"/>
              </a:rPr>
              <a:t>Processes </a:t>
            </a:r>
            <a:r>
              <a:rPr lang="en-US" sz="2000">
                <a:latin typeface="Calibri" charset="0"/>
                <a:ea typeface="ＭＳ Ｐゴシック" charset="0"/>
              </a:rPr>
              <a:t>visual and prosodic emotional information </a:t>
            </a:r>
          </a:p>
          <a:p>
            <a:pPr lvl="1">
              <a:lnSpc>
                <a:spcPct val="80000"/>
              </a:lnSpc>
            </a:pPr>
            <a:r>
              <a:rPr lang="en-US" sz="2000">
                <a:latin typeface="Calibri" charset="0"/>
                <a:ea typeface="ＭＳ Ｐゴシック" charset="0"/>
              </a:rPr>
              <a:t>Recognizes facial affective expression</a:t>
            </a:r>
          </a:p>
          <a:p>
            <a:pPr lvl="1">
              <a:lnSpc>
                <a:spcPct val="80000"/>
              </a:lnSpc>
            </a:pPr>
            <a:r>
              <a:rPr lang="en-US" sz="2000">
                <a:latin typeface="Calibri" charset="0"/>
                <a:ea typeface="ＭＳ Ｐゴシック" charset="0"/>
              </a:rPr>
              <a:t>Influenced by early social experiences</a:t>
            </a:r>
          </a:p>
          <a:p>
            <a:pPr lvl="1">
              <a:lnSpc>
                <a:spcPct val="80000"/>
              </a:lnSpc>
            </a:pPr>
            <a:r>
              <a:rPr lang="en-US" sz="2000">
                <a:latin typeface="Calibri" charset="0"/>
                <a:ea typeface="ＭＳ Ｐゴシック" charset="0"/>
              </a:rPr>
              <a:t>Influences </a:t>
            </a:r>
            <a:r>
              <a:rPr lang="ja-JP" altLang="en-US" sz="2000">
                <a:latin typeface="Calibri" charset="0"/>
                <a:ea typeface="ＭＳ Ｐゴシック" charset="0"/>
              </a:rPr>
              <a:t>“</a:t>
            </a:r>
            <a:r>
              <a:rPr lang="en-US" altLang="ja-JP" sz="2000">
                <a:latin typeface="Calibri" charset="0"/>
                <a:ea typeface="ＭＳ Ｐゴシック" charset="0"/>
              </a:rPr>
              <a:t>imprinting</a:t>
            </a:r>
            <a:r>
              <a:rPr lang="ja-JP" altLang="en-US" sz="2000">
                <a:latin typeface="Calibri" charset="0"/>
                <a:ea typeface="ＭＳ Ｐゴシック" charset="0"/>
              </a:rPr>
              <a:t>”</a:t>
            </a:r>
            <a:r>
              <a:rPr lang="en-US" altLang="ja-JP" sz="2000">
                <a:latin typeface="Calibri" charset="0"/>
                <a:ea typeface="ＭＳ Ｐゴシック" charset="0"/>
              </a:rPr>
              <a:t> by utilizing output from caregiver</a:t>
            </a:r>
            <a:r>
              <a:rPr lang="ja-JP" altLang="en-US" sz="2000">
                <a:latin typeface="Calibri" charset="0"/>
                <a:ea typeface="ＭＳ Ｐゴシック" charset="0"/>
              </a:rPr>
              <a:t>’</a:t>
            </a:r>
            <a:r>
              <a:rPr lang="en-US" altLang="ja-JP" sz="2000">
                <a:latin typeface="Calibri" charset="0"/>
                <a:ea typeface="ＭＳ Ｐゴシック" charset="0"/>
              </a:rPr>
              <a:t>s right cortex</a:t>
            </a:r>
          </a:p>
          <a:p>
            <a:r>
              <a:rPr lang="en-US" sz="2000" b="1">
                <a:latin typeface="Calibri" charset="0"/>
                <a:ea typeface="ＭＳ Ｐゴシック" charset="0"/>
                <a:cs typeface="ＭＳ Ｐゴシック" charset="0"/>
              </a:rPr>
              <a:t>Attachment and mirror neurons:</a:t>
            </a:r>
            <a:r>
              <a:rPr lang="en-US" sz="2000">
                <a:latin typeface="Calibri" charset="0"/>
                <a:ea typeface="ＭＳ Ｐゴシック" charset="0"/>
                <a:cs typeface="ＭＳ Ｐゴシック" charset="0"/>
              </a:rPr>
              <a:t>  </a:t>
            </a:r>
          </a:p>
          <a:p>
            <a:pPr lvl="1"/>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…Mirror neuron systems that specialize in…..the social meaning of…behavior and…emotion. …allow us to grasp the minds of others not through conceptual reasoning but through direct simulation. By feeling, not only by thinking.</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 (Siegel, 2010, p. 60)</a:t>
            </a:r>
          </a:p>
          <a:p>
            <a:endParaRPr lang="en-US" sz="2000">
              <a:latin typeface="Calibri" charset="0"/>
              <a:ea typeface="ＭＳ Ｐゴシック" charset="0"/>
              <a:cs typeface="ＭＳ Ｐゴシック" charset="0"/>
            </a:endParaRPr>
          </a:p>
          <a:p>
            <a:pPr lvl="1"/>
            <a:endParaRPr lang="en-US" sz="2000">
              <a:latin typeface="Calibri"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86712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z="3200">
                <a:latin typeface="Copperplate" charset="0"/>
                <a:ea typeface="ＭＳ Ｐゴシック" charset="0"/>
                <a:cs typeface="Copperplate" charset="0"/>
              </a:rPr>
              <a:t>Neurobiology of Attachment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(Schore, 2003; Siegel, 2010)</a:t>
            </a:r>
          </a:p>
        </p:txBody>
      </p:sp>
      <p:sp>
        <p:nvSpPr>
          <p:cNvPr id="45058" name="Content Placeholder 2"/>
          <p:cNvSpPr>
            <a:spLocks noGrp="1"/>
          </p:cNvSpPr>
          <p:nvPr>
            <p:ph idx="1"/>
          </p:nvPr>
        </p:nvSpPr>
        <p:spPr>
          <a:xfrm>
            <a:off x="250825" y="1270000"/>
            <a:ext cx="8686800" cy="5588000"/>
          </a:xfrm>
        </p:spPr>
        <p:txBody>
          <a:bodyPr>
            <a:normAutofit fontScale="85000" lnSpcReduction="20000"/>
          </a:bodyPr>
          <a:lstStyle/>
          <a:p>
            <a:pPr>
              <a:buFont typeface="Arial" charset="0"/>
              <a:buNone/>
            </a:pPr>
            <a:endParaRPr lang="en-US" sz="2000">
              <a:latin typeface="Calibri" charset="0"/>
              <a:ea typeface="ＭＳ Ｐゴシック" charset="0"/>
              <a:cs typeface="ＭＳ Ｐゴシック" charset="0"/>
            </a:endParaRPr>
          </a:p>
          <a:p>
            <a:r>
              <a:rPr lang="en-US" sz="2000" b="1">
                <a:latin typeface="Calibri" charset="0"/>
                <a:ea typeface="ＭＳ Ｐゴシック" charset="0"/>
                <a:cs typeface="ＭＳ Ｐゴシック" charset="0"/>
              </a:rPr>
              <a:t>Attachment</a:t>
            </a:r>
            <a:r>
              <a:rPr lang="en-US" sz="2000">
                <a:latin typeface="Calibri" charset="0"/>
                <a:ea typeface="ＭＳ Ｐゴシック" charset="0"/>
                <a:cs typeface="ＭＳ Ｐゴシック" charset="0"/>
              </a:rPr>
              <a:t>: </a:t>
            </a:r>
          </a:p>
          <a:p>
            <a:pPr marL="742950" lvl="2" indent="-342900"/>
            <a:r>
              <a:rPr lang="en-US" sz="1600">
                <a:latin typeface="Calibri" charset="0"/>
                <a:ea typeface="ＭＳ Ｐゴシック" charset="0"/>
                <a:cs typeface="ＭＳ Ｐゴシック" charset="0"/>
              </a:rPr>
              <a:t>Caregiver synchronizes and resonates with the rhythms of the infant's dynamic internal states.  Caregiver egulates arousal level of negative and positive states.  The dyadic (interactive) regulation of emotion. Includes eye to eye; auditory; tactile stimulation (Sroufe, 1996; as stated by Schore, p. 39)</a:t>
            </a:r>
            <a:endParaRPr lang="en-US" sz="2000">
              <a:latin typeface="Calibri" charset="0"/>
              <a:ea typeface="ＭＳ Ｐゴシック" charset="0"/>
              <a:cs typeface="ＭＳ Ｐゴシック" charset="0"/>
            </a:endParaRPr>
          </a:p>
          <a:p>
            <a:r>
              <a:rPr lang="en-US" sz="2000" b="1">
                <a:latin typeface="Calibri" charset="0"/>
                <a:ea typeface="ＭＳ Ｐゴシック" charset="0"/>
                <a:cs typeface="ＭＳ Ｐゴシック" charset="0"/>
              </a:rPr>
              <a:t>Attachment synchrony and asynchrony</a:t>
            </a:r>
            <a:r>
              <a:rPr lang="en-US" sz="2000">
                <a:latin typeface="Calibri" charset="0"/>
                <a:ea typeface="ＭＳ Ｐゴシック" charset="0"/>
                <a:cs typeface="ＭＳ Ｐゴシック" charset="0"/>
              </a:rPr>
              <a:t>: </a:t>
            </a:r>
          </a:p>
          <a:p>
            <a:pPr lvl="1"/>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When stress (asynchrony) occurs, it is important to reestablish synchrony, which allows for stress recovery or a pattern of </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disruption and repair</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and a </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good-enough</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mother, who induces a stress response in her infant through a misattunement and self-corrects and in a timely fashion.</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(p. 39)</a:t>
            </a:r>
          </a:p>
          <a:p>
            <a:r>
              <a:rPr lang="en-US" sz="2000" b="1">
                <a:latin typeface="Calibri" charset="0"/>
                <a:ea typeface="ＭＳ Ｐゴシック" charset="0"/>
                <a:cs typeface="ＭＳ Ｐゴシック" charset="0"/>
              </a:rPr>
              <a:t>Attachment and positive affect</a:t>
            </a:r>
            <a:r>
              <a:rPr lang="en-US" sz="2000">
                <a:latin typeface="Calibri" charset="0"/>
                <a:ea typeface="ＭＳ Ｐゴシック" charset="0"/>
                <a:cs typeface="ＭＳ Ｐゴシック" charset="0"/>
              </a:rPr>
              <a:t>:</a:t>
            </a:r>
          </a:p>
          <a:p>
            <a:pPr marL="742950" lvl="2" indent="-342900"/>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Attachment is not just the reestablishment of security after dysregulating experience in a stressful negative stats; it is also the interactive amplification of positive affect, as in play states.</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(p. 40)</a:t>
            </a:r>
            <a:endParaRPr lang="en-US" altLang="ja-JP" sz="2000">
              <a:latin typeface="Calibri" charset="0"/>
              <a:ea typeface="ＭＳ Ｐゴシック" charset="0"/>
              <a:cs typeface="ＭＳ Ｐゴシック" charset="0"/>
            </a:endParaRPr>
          </a:p>
          <a:p>
            <a:r>
              <a:rPr lang="en-US" sz="2000" b="1">
                <a:latin typeface="Calibri" charset="0"/>
                <a:ea typeface="ＭＳ Ｐゴシック" charset="0"/>
                <a:cs typeface="ＭＳ Ｐゴシック" charset="0"/>
              </a:rPr>
              <a:t>Attachment and Reciprocal Facial Signaling</a:t>
            </a:r>
            <a:r>
              <a:rPr lang="en-US" sz="2000">
                <a:latin typeface="Calibri" charset="0"/>
                <a:ea typeface="ＭＳ Ｐゴシック" charset="0"/>
                <a:cs typeface="ＭＳ Ｐゴシック" charset="0"/>
              </a:rPr>
              <a:t>:</a:t>
            </a:r>
          </a:p>
          <a:p>
            <a:pPr lvl="1"/>
            <a:r>
              <a:rPr lang="en-US" sz="1600">
                <a:latin typeface="Calibri" charset="0"/>
                <a:ea typeface="ＭＳ Ｐゴシック" charset="0"/>
                <a:cs typeface="ＭＳ Ｐゴシック" charset="0"/>
              </a:rPr>
              <a:t>Sharing of reciprocal states.   </a:t>
            </a:r>
            <a:r>
              <a:rPr lang="en-US" sz="1600">
                <a:latin typeface="Calibri" charset="0"/>
                <a:ea typeface="ＭＳ Ｐゴシック" charset="0"/>
              </a:rPr>
              <a:t>Facial mirroring allows for entering into feeing states. These experiences are stored in </a:t>
            </a:r>
            <a:r>
              <a:rPr lang="ja-JP" altLang="en-US" sz="1600">
                <a:latin typeface="Calibri" charset="0"/>
                <a:ea typeface="ＭＳ Ｐゴシック" charset="0"/>
              </a:rPr>
              <a:t>‘</a:t>
            </a:r>
            <a:r>
              <a:rPr lang="en-US" altLang="ja-JP" sz="1600">
                <a:latin typeface="Calibri" charset="0"/>
                <a:ea typeface="ＭＳ Ｐゴシック" charset="0"/>
              </a:rPr>
              <a:t>pre-symbolic representations.</a:t>
            </a:r>
            <a:r>
              <a:rPr lang="ja-JP" altLang="en-US" sz="1600">
                <a:latin typeface="Calibri" charset="0"/>
                <a:ea typeface="ＭＳ Ｐゴシック" charset="0"/>
              </a:rPr>
              <a:t>’”</a:t>
            </a:r>
            <a:r>
              <a:rPr lang="en-US" altLang="ja-JP" sz="1600">
                <a:latin typeface="Calibri" charset="0"/>
                <a:ea typeface="ＭＳ Ｐゴシック" charset="0"/>
              </a:rPr>
              <a:t> (Lichtenberg, 1989; Beebe and Lachmann, 1994; as stated in Schore, p.p. 14 - 15)</a:t>
            </a:r>
            <a:r>
              <a:rPr lang="en-US" altLang="ja-JP" sz="1600">
                <a:latin typeface="Calibri" charset="0"/>
                <a:ea typeface="ＭＳ Ｐゴシック" charset="0"/>
                <a:cs typeface="ＭＳ Ｐゴシック" charset="0"/>
              </a:rPr>
              <a:t> </a:t>
            </a:r>
          </a:p>
          <a:p>
            <a:pPr>
              <a:lnSpc>
                <a:spcPct val="80000"/>
              </a:lnSpc>
            </a:pPr>
            <a:endParaRPr lang="en-US" sz="2000">
              <a:latin typeface="Calibri" charset="0"/>
              <a:ea typeface="ＭＳ Ｐゴシック" charset="0"/>
              <a:cs typeface="ＭＳ Ｐゴシック" charset="0"/>
            </a:endParaRPr>
          </a:p>
          <a:p>
            <a:pPr>
              <a:lnSpc>
                <a:spcPct val="80000"/>
              </a:lnSpc>
              <a:buFont typeface="Arial" charset="0"/>
              <a:buNone/>
            </a:pPr>
            <a:endParaRPr lang="en-US" sz="2000">
              <a:latin typeface="Calibri" charset="0"/>
              <a:ea typeface="ＭＳ Ｐゴシック" charset="0"/>
              <a:cs typeface="ＭＳ Ｐゴシック" charset="0"/>
            </a:endParaRPr>
          </a:p>
          <a:p>
            <a:endParaRPr lang="en-US">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a:p>
            <a:pPr lvl="1"/>
            <a:endParaRPr lang="en-US" sz="16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80482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1" name="Title 1"/>
          <p:cNvSpPr>
            <a:spLocks noGrp="1"/>
          </p:cNvSpPr>
          <p:nvPr>
            <p:ph type="title"/>
          </p:nvPr>
        </p:nvSpPr>
        <p:spPr>
          <a:xfrm>
            <a:off x="204788" y="115888"/>
            <a:ext cx="8750300" cy="1000125"/>
          </a:xfrm>
        </p:spPr>
        <p:txBody>
          <a:bodyPr>
            <a:normAutofit fontScale="90000"/>
          </a:bodyPr>
          <a:lstStyle/>
          <a:p>
            <a:r>
              <a:rPr lang="en-US" sz="3200">
                <a:latin typeface="Copperplate" charset="0"/>
                <a:ea typeface="ＭＳ Ｐゴシック" charset="0"/>
                <a:cs typeface="Copperplate" charset="0"/>
              </a:rPr>
              <a:t>Affect Regulation &amp; Attachment Overview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(Schore, 2003)</a:t>
            </a:r>
          </a:p>
        </p:txBody>
      </p:sp>
      <p:sp>
        <p:nvSpPr>
          <p:cNvPr id="46082" name="Content Placeholder 2"/>
          <p:cNvSpPr>
            <a:spLocks noGrp="1"/>
          </p:cNvSpPr>
          <p:nvPr>
            <p:ph idx="1"/>
          </p:nvPr>
        </p:nvSpPr>
        <p:spPr>
          <a:xfrm>
            <a:off x="204788" y="1322388"/>
            <a:ext cx="8482012" cy="5399087"/>
          </a:xfrm>
        </p:spPr>
        <p:txBody>
          <a:bodyPr>
            <a:normAutofit lnSpcReduction="10000"/>
          </a:bodyPr>
          <a:lstStyle/>
          <a:p>
            <a:pPr>
              <a:lnSpc>
                <a:spcPct val="70000"/>
              </a:lnSpc>
            </a:pPr>
            <a:r>
              <a:rPr lang="en-US" sz="2000" b="1">
                <a:latin typeface="Calibri" charset="0"/>
                <a:ea typeface="ＭＳ Ｐゴシック" charset="0"/>
                <a:cs typeface="ＭＳ Ｐゴシック" charset="0"/>
              </a:rPr>
              <a:t>Affect Regulation: </a:t>
            </a:r>
            <a:endParaRPr lang="en-US" sz="2000">
              <a:latin typeface="Calibri" charset="0"/>
              <a:ea typeface="ＭＳ Ｐゴシック" charset="0"/>
              <a:cs typeface="ＭＳ Ｐゴシック" charset="0"/>
            </a:endParaRPr>
          </a:p>
          <a:p>
            <a:pPr lvl="1">
              <a:lnSpc>
                <a:spcPct val="70000"/>
              </a:lnSpc>
            </a:pPr>
            <a:r>
              <a:rPr lang="en-US" sz="2000">
                <a:latin typeface="Calibri" charset="0"/>
                <a:ea typeface="ＭＳ Ｐゴシック" charset="0"/>
              </a:rPr>
              <a:t>Capacity for </a:t>
            </a:r>
            <a:r>
              <a:rPr lang="en-US" sz="2000" b="1">
                <a:latin typeface="Calibri" charset="0"/>
                <a:ea typeface="ＭＳ Ｐゴシック" charset="0"/>
              </a:rPr>
              <a:t>tolerating and internally managing</a:t>
            </a:r>
            <a:r>
              <a:rPr lang="en-US" sz="2000">
                <a:latin typeface="Calibri" charset="0"/>
                <a:ea typeface="ＭＳ Ｐゴシック" charset="0"/>
              </a:rPr>
              <a:t> </a:t>
            </a:r>
            <a:r>
              <a:rPr lang="en-US" sz="2000" b="1">
                <a:latin typeface="Calibri" charset="0"/>
                <a:ea typeface="ＭＳ Ｐゴシック" charset="0"/>
              </a:rPr>
              <a:t>affective states</a:t>
            </a:r>
            <a:r>
              <a:rPr lang="en-US" sz="2000">
                <a:latin typeface="Calibri" charset="0"/>
                <a:ea typeface="ＭＳ Ｐゴシック" charset="0"/>
              </a:rPr>
              <a:t>.</a:t>
            </a:r>
          </a:p>
          <a:p>
            <a:pPr lvl="1">
              <a:lnSpc>
                <a:spcPct val="70000"/>
              </a:lnSpc>
              <a:buFont typeface="Arial" charset="0"/>
              <a:buNone/>
            </a:pPr>
            <a:endParaRPr lang="en-US" sz="2000">
              <a:latin typeface="Calibri" charset="0"/>
              <a:ea typeface="ＭＳ Ｐゴシック" charset="0"/>
            </a:endParaRPr>
          </a:p>
          <a:p>
            <a:pPr lvl="1">
              <a:lnSpc>
                <a:spcPct val="70000"/>
              </a:lnSpc>
            </a:pPr>
            <a:r>
              <a:rPr lang="en-US" sz="2000">
                <a:latin typeface="Calibri" charset="0"/>
                <a:ea typeface="ＭＳ Ｐゴシック" charset="0"/>
              </a:rPr>
              <a:t>Development </a:t>
            </a:r>
            <a:r>
              <a:rPr lang="en-US" sz="2000" b="1">
                <a:latin typeface="Calibri" charset="0"/>
                <a:ea typeface="ＭＳ Ｐゴシック" charset="0"/>
              </a:rPr>
              <a:t>flourishes first 2-3 years </a:t>
            </a:r>
            <a:r>
              <a:rPr lang="en-US" sz="2000">
                <a:latin typeface="Calibri" charset="0"/>
                <a:ea typeface="ＭＳ Ｐゴシック" charset="0"/>
              </a:rPr>
              <a:t>when right hemisphere is dominant.</a:t>
            </a:r>
          </a:p>
          <a:p>
            <a:pPr lvl="1">
              <a:lnSpc>
                <a:spcPct val="70000"/>
              </a:lnSpc>
            </a:pPr>
            <a:r>
              <a:rPr lang="en-US" sz="2000" b="1">
                <a:latin typeface="Calibri" charset="0"/>
                <a:ea typeface="ＭＳ Ｐゴシック" charset="0"/>
              </a:rPr>
              <a:t>Visual experience </a:t>
            </a:r>
            <a:r>
              <a:rPr lang="en-US" sz="2000">
                <a:latin typeface="Calibri" charset="0"/>
                <a:ea typeface="ＭＳ Ｐゴシック" charset="0"/>
              </a:rPr>
              <a:t>–central for social/emotional development. Reciprocal gaze transmits attunement/misattunement. Related to release of endorphins and dopamine  in the subcortical reward center.</a:t>
            </a:r>
          </a:p>
          <a:p>
            <a:pPr lvl="1">
              <a:lnSpc>
                <a:spcPct val="70000"/>
              </a:lnSpc>
              <a:buFont typeface="Arial" charset="0"/>
              <a:buNone/>
            </a:pPr>
            <a:endParaRPr lang="en-US" sz="2000">
              <a:latin typeface="Calibri" charset="0"/>
              <a:ea typeface="ＭＳ Ｐゴシック" charset="0"/>
            </a:endParaRPr>
          </a:p>
          <a:p>
            <a:pPr lvl="1">
              <a:lnSpc>
                <a:spcPct val="70000"/>
              </a:lnSpc>
            </a:pPr>
            <a:r>
              <a:rPr lang="en-US" sz="2000">
                <a:latin typeface="Calibri" charset="0"/>
                <a:ea typeface="ＭＳ Ｐゴシック" charset="0"/>
              </a:rPr>
              <a:t> Individuals with </a:t>
            </a:r>
            <a:r>
              <a:rPr lang="en-US" sz="2000" b="1">
                <a:latin typeface="Calibri" charset="0"/>
                <a:ea typeface="ＭＳ Ｐゴシック" charset="0"/>
              </a:rPr>
              <a:t>impaired affect regulation </a:t>
            </a:r>
            <a:r>
              <a:rPr lang="en-US" sz="2000">
                <a:latin typeface="Calibri" charset="0"/>
                <a:ea typeface="ＭＳ Ｐゴシック" charset="0"/>
              </a:rPr>
              <a:t>may respond with increased </a:t>
            </a:r>
            <a:r>
              <a:rPr lang="en-US" sz="2000" b="1">
                <a:latin typeface="Calibri" charset="0"/>
                <a:ea typeface="ＭＳ Ｐゴシック" charset="0"/>
              </a:rPr>
              <a:t>avoidance, resistance and dissociation</a:t>
            </a:r>
            <a:r>
              <a:rPr lang="en-US" sz="2000">
                <a:latin typeface="Calibri" charset="0"/>
                <a:ea typeface="ＭＳ Ｐゴシック" charset="0"/>
              </a:rPr>
              <a:t>. (Briere, 2006)</a:t>
            </a:r>
          </a:p>
          <a:p>
            <a:pPr lvl="1">
              <a:lnSpc>
                <a:spcPct val="70000"/>
              </a:lnSpc>
            </a:pPr>
            <a:endParaRPr lang="en-US" sz="2000">
              <a:latin typeface="Calibri" charset="0"/>
              <a:ea typeface="ＭＳ Ｐゴシック" charset="0"/>
            </a:endParaRPr>
          </a:p>
          <a:p>
            <a:pPr lvl="1">
              <a:lnSpc>
                <a:spcPct val="70000"/>
              </a:lnSpc>
            </a:pPr>
            <a:r>
              <a:rPr lang="en-US" sz="2000" b="1">
                <a:latin typeface="Calibri" charset="0"/>
                <a:ea typeface="ＭＳ Ｐゴシック" charset="0"/>
              </a:rPr>
              <a:t>Prolonged negative states are toxic </a:t>
            </a:r>
            <a:r>
              <a:rPr lang="en-US" sz="2000">
                <a:latin typeface="Calibri" charset="0"/>
                <a:ea typeface="ＭＳ Ｐゴシック" charset="0"/>
              </a:rPr>
              <a:t>and predispose infant to psychopathology (p. 11)</a:t>
            </a:r>
          </a:p>
          <a:p>
            <a:pPr lvl="1">
              <a:lnSpc>
                <a:spcPct val="70000"/>
              </a:lnSpc>
              <a:buFont typeface="Arial" charset="0"/>
              <a:buNone/>
            </a:pPr>
            <a:endParaRPr lang="en-US" sz="2000">
              <a:latin typeface="Calibri" charset="0"/>
              <a:ea typeface="ＭＳ Ｐゴシック" charset="0"/>
            </a:endParaRPr>
          </a:p>
          <a:p>
            <a:pPr lvl="1">
              <a:lnSpc>
                <a:spcPct val="70000"/>
              </a:lnSpc>
            </a:pPr>
            <a:r>
              <a:rPr lang="en-US" sz="2000" b="1">
                <a:latin typeface="Calibri" charset="0"/>
                <a:ea typeface="ＭＳ Ｐゴシック" charset="0"/>
              </a:rPr>
              <a:t>Caregiver participation </a:t>
            </a:r>
            <a:r>
              <a:rPr lang="en-US" sz="2000">
                <a:latin typeface="Calibri" charset="0"/>
                <a:ea typeface="ＭＳ Ｐゴシック" charset="0"/>
              </a:rPr>
              <a:t>is critical for facilitating child to </a:t>
            </a:r>
            <a:r>
              <a:rPr lang="en-US" sz="2000" b="1">
                <a:latin typeface="Calibri" charset="0"/>
                <a:ea typeface="ＭＳ Ｐゴシック" charset="0"/>
              </a:rPr>
              <a:t>shift</a:t>
            </a:r>
            <a:r>
              <a:rPr lang="en-US" sz="2000">
                <a:latin typeface="Calibri" charset="0"/>
                <a:ea typeface="ＭＳ Ｐゴシック" charset="0"/>
              </a:rPr>
              <a:t> from </a:t>
            </a:r>
            <a:r>
              <a:rPr lang="en-US" sz="2000" b="1">
                <a:latin typeface="Calibri" charset="0"/>
                <a:ea typeface="ＭＳ Ｐゴシック" charset="0"/>
              </a:rPr>
              <a:t>negative affective state </a:t>
            </a:r>
            <a:r>
              <a:rPr lang="en-US" sz="2000">
                <a:latin typeface="Calibri" charset="0"/>
                <a:ea typeface="ＭＳ Ｐゴシック" charset="0"/>
              </a:rPr>
              <a:t>of hyperaroused distress or hypoaroused deflation to </a:t>
            </a:r>
            <a:r>
              <a:rPr lang="en-US" sz="2000" b="1">
                <a:latin typeface="Calibri" charset="0"/>
                <a:ea typeface="ＭＳ Ｐゴシック" charset="0"/>
              </a:rPr>
              <a:t>re-establish positive affect</a:t>
            </a:r>
            <a:r>
              <a:rPr lang="en-US" sz="2000">
                <a:latin typeface="Calibri" charset="0"/>
                <a:ea typeface="ＭＳ Ｐゴシック" charset="0"/>
              </a:rPr>
              <a:t>. (p. 11)</a:t>
            </a:r>
          </a:p>
          <a:p>
            <a:pPr lvl="1">
              <a:lnSpc>
                <a:spcPct val="70000"/>
              </a:lnSpc>
              <a:buFont typeface="Arial" charset="0"/>
              <a:buNone/>
            </a:pPr>
            <a:endParaRPr lang="en-US" sz="2000">
              <a:latin typeface="Calibri" charset="0"/>
              <a:ea typeface="ＭＳ Ｐゴシック" charset="0"/>
            </a:endParaRPr>
          </a:p>
          <a:p>
            <a:pPr lvl="1">
              <a:lnSpc>
                <a:spcPct val="70000"/>
              </a:lnSpc>
            </a:pPr>
            <a:r>
              <a:rPr lang="en-US" sz="2000" b="1">
                <a:latin typeface="Calibri" charset="0"/>
                <a:ea typeface="ＭＳ Ｐゴシック" charset="0"/>
              </a:rPr>
              <a:t>Re-experiencing positive affect </a:t>
            </a:r>
            <a:r>
              <a:rPr lang="en-US" sz="2000">
                <a:latin typeface="Calibri" charset="0"/>
                <a:ea typeface="ＭＳ Ｐゴシック" charset="0"/>
              </a:rPr>
              <a:t>following negative experience teaches that negativity can be endured. (Malatesta-Magai, 1991, p. 218; as stated by Schore, p. 11)</a:t>
            </a:r>
          </a:p>
          <a:p>
            <a:pPr lvl="1">
              <a:lnSpc>
                <a:spcPct val="70000"/>
              </a:lnSpc>
            </a:pPr>
            <a:endParaRPr lang="en-US" sz="2000">
              <a:latin typeface="Calibri" charset="0"/>
              <a:ea typeface="ＭＳ Ｐゴシック" charset="0"/>
            </a:endParaRPr>
          </a:p>
          <a:p>
            <a:pPr>
              <a:lnSpc>
                <a:spcPct val="80000"/>
              </a:lnSpc>
            </a:pPr>
            <a:endParaRPr lang="en-US" sz="2000">
              <a:latin typeface="Calibri" charset="0"/>
              <a:ea typeface="ＭＳ Ｐゴシック" charset="0"/>
              <a:cs typeface="ＭＳ Ｐゴシック" charset="0"/>
            </a:endParaRPr>
          </a:p>
          <a:p>
            <a:pPr lvl="1">
              <a:lnSpc>
                <a:spcPct val="80000"/>
              </a:lnSpc>
              <a:buFont typeface="Arial" charset="0"/>
              <a:buNone/>
            </a:pPr>
            <a:endParaRPr lang="en-US" sz="900">
              <a:latin typeface="Calibri" charset="0"/>
              <a:ea typeface="ＭＳ Ｐゴシック" charset="0"/>
            </a:endParaRPr>
          </a:p>
          <a:p>
            <a:pPr lvl="1">
              <a:lnSpc>
                <a:spcPct val="70000"/>
              </a:lnSpc>
              <a:buFont typeface="Arial" charset="0"/>
              <a:buNone/>
            </a:pPr>
            <a:endParaRPr lang="en-US" sz="500">
              <a:latin typeface="Calibri" charset="0"/>
              <a:ea typeface="ＭＳ Ｐゴシック" charset="0"/>
              <a:cs typeface="ＭＳ Ｐゴシック" charset="0"/>
            </a:endParaRPr>
          </a:p>
          <a:p>
            <a:pPr lvl="1">
              <a:lnSpc>
                <a:spcPct val="70000"/>
              </a:lnSpc>
              <a:buFont typeface="Arial" charset="0"/>
              <a:buNone/>
            </a:pPr>
            <a:endParaRPr lang="en-US" sz="500">
              <a:latin typeface="Calibri" charset="0"/>
              <a:ea typeface="ＭＳ Ｐゴシック" charset="0"/>
            </a:endParaRPr>
          </a:p>
          <a:p>
            <a:pPr lvl="1">
              <a:lnSpc>
                <a:spcPct val="70000"/>
              </a:lnSpc>
              <a:buFont typeface="Arial" charset="0"/>
              <a:buNone/>
            </a:pPr>
            <a:endParaRPr lang="en-US" sz="500">
              <a:latin typeface="Calibri" charset="0"/>
              <a:ea typeface="ＭＳ Ｐゴシック" charset="0"/>
            </a:endParaRPr>
          </a:p>
          <a:p>
            <a:pPr lvl="1">
              <a:lnSpc>
                <a:spcPct val="70000"/>
              </a:lnSpc>
            </a:pPr>
            <a:endParaRPr lang="en-US" sz="500">
              <a:latin typeface="Calibri" charset="0"/>
              <a:ea typeface="ＭＳ Ｐゴシック" charset="0"/>
            </a:endParaRPr>
          </a:p>
          <a:p>
            <a:pPr>
              <a:lnSpc>
                <a:spcPct val="70000"/>
              </a:lnSpc>
              <a:buFont typeface="Arial" charset="0"/>
              <a:buNone/>
            </a:pPr>
            <a:endParaRPr lang="en-US" sz="500">
              <a:latin typeface="Calibri" charset="0"/>
              <a:ea typeface="ＭＳ Ｐゴシック" charset="0"/>
              <a:cs typeface="ＭＳ Ｐゴシック" charset="0"/>
            </a:endParaRPr>
          </a:p>
          <a:p>
            <a:pPr>
              <a:lnSpc>
                <a:spcPct val="70000"/>
              </a:lnSpc>
            </a:pPr>
            <a:endParaRPr lang="en-US" sz="300">
              <a:latin typeface="Calibri" charset="0"/>
              <a:ea typeface="ＭＳ Ｐゴシック" charset="0"/>
              <a:cs typeface="ＭＳ Ｐゴシック" charset="0"/>
            </a:endParaRPr>
          </a:p>
          <a:p>
            <a:pPr lvl="1">
              <a:lnSpc>
                <a:spcPct val="70000"/>
              </a:lnSpc>
            </a:pPr>
            <a:endParaRPr lang="en-US" sz="300">
              <a:latin typeface="Calibri"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188221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5" name="Title 1"/>
          <p:cNvSpPr>
            <a:spLocks noGrp="1"/>
          </p:cNvSpPr>
          <p:nvPr>
            <p:ph type="title"/>
          </p:nvPr>
        </p:nvSpPr>
        <p:spPr>
          <a:xfrm>
            <a:off x="307975" y="0"/>
            <a:ext cx="8378825" cy="938213"/>
          </a:xfrm>
        </p:spPr>
        <p:txBody>
          <a:bodyPr>
            <a:normAutofit fontScale="90000"/>
          </a:bodyPr>
          <a:lstStyle/>
          <a:p>
            <a:r>
              <a:rPr lang="en-US" sz="3200">
                <a:latin typeface="Copperplate" charset="0"/>
                <a:ea typeface="ＭＳ Ｐゴシック" charset="0"/>
                <a:cs typeface="Copperplate" charset="0"/>
              </a:rPr>
              <a:t>Long-Term Developmental Implications:  Attachment Theory</a:t>
            </a:r>
          </a:p>
        </p:txBody>
      </p:sp>
      <p:sp>
        <p:nvSpPr>
          <p:cNvPr id="47106" name="Content Placeholder 2"/>
          <p:cNvSpPr>
            <a:spLocks noGrp="1"/>
          </p:cNvSpPr>
          <p:nvPr>
            <p:ph idx="1"/>
          </p:nvPr>
        </p:nvSpPr>
        <p:spPr>
          <a:xfrm>
            <a:off x="0" y="795338"/>
            <a:ext cx="9144000" cy="5911850"/>
          </a:xfrm>
        </p:spPr>
        <p:txBody>
          <a:bodyPr>
            <a:normAutofit lnSpcReduction="10000"/>
          </a:bodyPr>
          <a:lstStyle/>
          <a:p>
            <a:r>
              <a:rPr lang="en-US" sz="2000">
                <a:latin typeface="Calibri" charset="0"/>
                <a:ea typeface="ＭＳ Ｐゴシック" charset="0"/>
                <a:cs typeface="ＭＳ Ｐゴシック" charset="0"/>
              </a:rPr>
              <a:t>Individuals can move from an insecure childhood attachment to a secure adult attachment status.</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An adult</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 ability to make sense of his/her life and early life experiences, tell a coherent story (narrative) of their life experiences, and integrate their past, present and future is the best predictor of their child</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 attachment style. </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Insecurely attached children tend to  be insecurely attached adults who later, have their own insecurely attached children UNLESS they can reflect on their own childhoods and make sense of their lives.</a:t>
            </a:r>
          </a:p>
          <a:p>
            <a:pPr>
              <a:buFont typeface="Arial" charset="0"/>
              <a:buNone/>
            </a:pPr>
            <a:endParaRPr lang="en-US" sz="2000">
              <a:latin typeface="Calibri" charset="0"/>
              <a:ea typeface="ＭＳ Ｐゴシック" charset="0"/>
              <a:cs typeface="ＭＳ Ｐゴシック" charset="0"/>
            </a:endParaRPr>
          </a:p>
          <a:p>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Earned secure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attachment:  Achieving a secure style of attachment later on in life often through experiences with an important attachment figure or psychotherapy.  (Demonstrated in adults who are able to report negative experiences coherently.)</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The presence of at least one available attachment figure is a protective factor, preventing a child from suffering from long term psychological problems even in the face of great stress. </a:t>
            </a:r>
          </a:p>
          <a:p>
            <a:pPr>
              <a:buFont typeface="Arial" charset="0"/>
              <a:buNone/>
            </a:pPr>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63671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29" name="Title 1"/>
          <p:cNvSpPr>
            <a:spLocks noGrp="1"/>
          </p:cNvSpPr>
          <p:nvPr>
            <p:ph type="title"/>
          </p:nvPr>
        </p:nvSpPr>
        <p:spPr>
          <a:xfrm>
            <a:off x="379413" y="0"/>
            <a:ext cx="8307387" cy="546100"/>
          </a:xfrm>
        </p:spPr>
        <p:txBody>
          <a:bodyPr>
            <a:normAutofit fontScale="90000"/>
          </a:bodyPr>
          <a:lstStyle/>
          <a:p>
            <a:r>
              <a:rPr lang="en-US" sz="3200">
                <a:latin typeface="Copperplate" charset="0"/>
                <a:ea typeface="ＭＳ Ｐゴシック" charset="0"/>
                <a:cs typeface="Copperplate" charset="0"/>
              </a:rPr>
              <a:t>Assessment</a:t>
            </a:r>
          </a:p>
        </p:txBody>
      </p:sp>
      <p:sp>
        <p:nvSpPr>
          <p:cNvPr id="48130" name="Content Placeholder 2"/>
          <p:cNvSpPr>
            <a:spLocks noGrp="1"/>
          </p:cNvSpPr>
          <p:nvPr>
            <p:ph idx="1"/>
          </p:nvPr>
        </p:nvSpPr>
        <p:spPr>
          <a:xfrm>
            <a:off x="142875" y="546100"/>
            <a:ext cx="8543925" cy="6311900"/>
          </a:xfrm>
        </p:spPr>
        <p:txBody>
          <a:bodyPr/>
          <a:lstStyle/>
          <a:p>
            <a:pPr eaLnBrk="1" hangingPunct="1"/>
            <a:r>
              <a:rPr lang="en-US" sz="2000" b="1">
                <a:latin typeface="Calibri" charset="0"/>
                <a:ea typeface="ＭＳ Ｐゴシック" charset="0"/>
                <a:cs typeface="ＭＳ Ｐゴシック" charset="0"/>
              </a:rPr>
              <a:t>Clinical assessment/interview</a:t>
            </a:r>
            <a:r>
              <a:rPr lang="en-US" sz="2000">
                <a:latin typeface="Calibri" charset="0"/>
                <a:ea typeface="ＭＳ Ｐゴシック" charset="0"/>
                <a:cs typeface="ＭＳ Ｐゴシック" charset="0"/>
              </a:rPr>
              <a:t>. Important to note relational exchanges, transference/countertransference, nonverbal and somatic information, and therapeutic process with traumatized individuals.</a:t>
            </a:r>
          </a:p>
          <a:p>
            <a:pPr eaLnBrk="1" hangingPunct="1"/>
            <a:r>
              <a:rPr lang="en-US" sz="2000" b="1">
                <a:latin typeface="Calibri" charset="0"/>
                <a:ea typeface="ＭＳ Ｐゴシック" charset="0"/>
                <a:cs typeface="ＭＳ Ｐゴシック" charset="0"/>
              </a:rPr>
              <a:t>Guidelines for assessments:</a:t>
            </a:r>
          </a:p>
          <a:p>
            <a:pPr lvl="1" eaLnBrk="1" hangingPunct="1"/>
            <a:r>
              <a:rPr lang="en-US" sz="1800" b="1">
                <a:latin typeface="Calibri" charset="0"/>
                <a:ea typeface="ＭＳ Ｐゴシック" charset="0"/>
                <a:cs typeface="ＭＳ Ｐゴシック" charset="0"/>
              </a:rPr>
              <a:t>Establishing rappor</a:t>
            </a:r>
            <a:r>
              <a:rPr lang="en-US" sz="1800">
                <a:latin typeface="Calibri" charset="0"/>
                <a:ea typeface="ＭＳ Ｐゴシック" charset="0"/>
                <a:cs typeface="ＭＳ Ｐゴシック" charset="0"/>
              </a:rPr>
              <a:t>t:  Information may need to be sacrificed until this occurs</a:t>
            </a:r>
          </a:p>
          <a:p>
            <a:pPr lvl="1" eaLnBrk="1" hangingPunct="1"/>
            <a:r>
              <a:rPr lang="en-US" sz="1800" b="1">
                <a:latin typeface="Calibri" charset="0"/>
                <a:ea typeface="ＭＳ Ｐゴシック" charset="0"/>
                <a:cs typeface="ＭＳ Ｐゴシック" charset="0"/>
              </a:rPr>
              <a:t>Immediate concerns</a:t>
            </a:r>
            <a:r>
              <a:rPr lang="en-US" sz="1800">
                <a:latin typeface="Calibri" charset="0"/>
                <a:ea typeface="ＭＳ Ｐゴシック" charset="0"/>
                <a:cs typeface="ＭＳ Ｐゴシック" charset="0"/>
              </a:rPr>
              <a:t>:  safety; stability; level of psychological functioning; revictimization</a:t>
            </a:r>
          </a:p>
          <a:p>
            <a:pPr lvl="1" eaLnBrk="1" hangingPunct="1"/>
            <a:r>
              <a:rPr lang="en-US" sz="1800" b="1">
                <a:latin typeface="Calibri" charset="0"/>
                <a:ea typeface="ＭＳ Ｐゴシック" charset="0"/>
                <a:cs typeface="ＭＳ Ｐゴシック" charset="0"/>
              </a:rPr>
              <a:t>Explore reason for seeking treatment now</a:t>
            </a:r>
          </a:p>
          <a:p>
            <a:pPr lvl="1" eaLnBrk="1" hangingPunct="1"/>
            <a:r>
              <a:rPr lang="en-US" sz="1800" b="1">
                <a:latin typeface="Calibri" charset="0"/>
                <a:ea typeface="ＭＳ Ｐゴシック" charset="0"/>
                <a:cs typeface="ＭＳ Ｐゴシック" charset="0"/>
              </a:rPr>
              <a:t>Initial investigation of trauma</a:t>
            </a:r>
            <a:r>
              <a:rPr lang="en-US" sz="1800">
                <a:latin typeface="Calibri" charset="0"/>
                <a:ea typeface="ＭＳ Ｐゴシック" charset="0"/>
                <a:cs typeface="ＭＳ Ｐゴシック" charset="0"/>
              </a:rPr>
              <a:t>:</a:t>
            </a:r>
          </a:p>
          <a:p>
            <a:pPr lvl="2" eaLnBrk="1" hangingPunct="1"/>
            <a:r>
              <a:rPr lang="en-US" sz="1600">
                <a:latin typeface="Calibri" charset="0"/>
                <a:ea typeface="ＭＳ Ｐゴシック" charset="0"/>
                <a:cs typeface="ＭＳ Ｐゴシック" charset="0"/>
              </a:rPr>
              <a:t>Type of trauma</a:t>
            </a:r>
          </a:p>
          <a:p>
            <a:pPr lvl="2" eaLnBrk="1" hangingPunct="1"/>
            <a:r>
              <a:rPr lang="en-US" sz="1600">
                <a:latin typeface="Calibri" charset="0"/>
                <a:ea typeface="ＭＳ Ｐゴシック" charset="0"/>
                <a:cs typeface="ＭＳ Ｐゴシック" charset="0"/>
              </a:rPr>
              <a:t>Perpetrator(s)</a:t>
            </a:r>
          </a:p>
          <a:p>
            <a:pPr lvl="2" eaLnBrk="1" hangingPunct="1"/>
            <a:r>
              <a:rPr lang="en-US" sz="1600">
                <a:latin typeface="Calibri" charset="0"/>
                <a:ea typeface="ＭＳ Ｐゴシック" charset="0"/>
                <a:cs typeface="ＭＳ Ｐゴシック" charset="0"/>
              </a:rPr>
              <a:t>When it started</a:t>
            </a:r>
          </a:p>
          <a:p>
            <a:pPr lvl="2" eaLnBrk="1" hangingPunct="1"/>
            <a:r>
              <a:rPr lang="en-US" sz="1600">
                <a:latin typeface="Calibri" charset="0"/>
                <a:ea typeface="ＭＳ Ｐゴシック" charset="0"/>
                <a:cs typeface="ＭＳ Ｐゴシック" charset="0"/>
              </a:rPr>
              <a:t>Frequency</a:t>
            </a:r>
          </a:p>
          <a:p>
            <a:pPr lvl="2" eaLnBrk="1" hangingPunct="1"/>
            <a:r>
              <a:rPr lang="en-US" sz="1600">
                <a:latin typeface="Calibri" charset="0"/>
                <a:ea typeface="ＭＳ Ｐゴシック" charset="0"/>
                <a:cs typeface="ＭＳ Ｐゴシック" charset="0"/>
              </a:rPr>
              <a:t>Who knew about it</a:t>
            </a:r>
            <a:endParaRPr lang="en-US" sz="1600" b="1">
              <a:latin typeface="Calibri" charset="0"/>
              <a:ea typeface="ＭＳ Ｐゴシック" charset="0"/>
              <a:cs typeface="ＭＳ Ｐゴシック" charset="0"/>
            </a:endParaRPr>
          </a:p>
          <a:p>
            <a:pPr lvl="2" eaLnBrk="1" hangingPunct="1"/>
            <a:r>
              <a:rPr lang="en-US" sz="1600">
                <a:latin typeface="Calibri" charset="0"/>
                <a:ea typeface="ＭＳ Ｐゴシック" charset="0"/>
                <a:cs typeface="ＭＳ Ｐゴシック" charset="0"/>
              </a:rPr>
              <a:t>When it stopped</a:t>
            </a:r>
          </a:p>
          <a:p>
            <a:pPr lvl="2" eaLnBrk="1" hangingPunct="1"/>
            <a:r>
              <a:rPr lang="en-US" sz="1600">
                <a:latin typeface="Calibri" charset="0"/>
                <a:ea typeface="ＭＳ Ｐゴシック" charset="0"/>
                <a:cs typeface="ＭＳ Ｐゴシック" charset="0"/>
              </a:rPr>
              <a:t>Why it stopped</a:t>
            </a:r>
            <a:endParaRPr lang="en-US" sz="1600" b="1">
              <a:latin typeface="Calibri" charset="0"/>
              <a:ea typeface="ＭＳ Ｐゴシック" charset="0"/>
              <a:cs typeface="ＭＳ Ｐゴシック" charset="0"/>
            </a:endParaRPr>
          </a:p>
          <a:p>
            <a:pPr lvl="2" eaLnBrk="1" hangingPunct="1"/>
            <a:r>
              <a:rPr lang="en-US" sz="1600">
                <a:latin typeface="Calibri" charset="0"/>
                <a:ea typeface="ＭＳ Ｐゴシック" charset="0"/>
                <a:cs typeface="ＭＳ Ｐゴシック" charset="0"/>
              </a:rPr>
              <a:t>What was done about it</a:t>
            </a:r>
          </a:p>
          <a:p>
            <a:pPr lvl="2" eaLnBrk="1" hangingPunct="1"/>
            <a:r>
              <a:rPr lang="en-US" sz="1600">
                <a:latin typeface="Calibri" charset="0"/>
                <a:ea typeface="ＭＳ Ｐゴシック" charset="0"/>
                <a:cs typeface="ＭＳ Ｐゴシック" charset="0"/>
              </a:rPr>
              <a:t>Who the patient disclosed it to</a:t>
            </a:r>
          </a:p>
          <a:p>
            <a:pPr lvl="2" eaLnBrk="1" hangingPunct="1"/>
            <a:r>
              <a:rPr lang="en-US" sz="1600">
                <a:latin typeface="Calibri" charset="0"/>
                <a:ea typeface="ＭＳ Ｐゴシック" charset="0"/>
                <a:cs typeface="ＭＳ Ｐゴシック" charset="0"/>
              </a:rPr>
              <a:t>What the reaction was when it was disclosed (Ross, 2009)</a:t>
            </a:r>
            <a:endParaRPr lang="en-US" sz="1600">
              <a:latin typeface="Calibri"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001753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3" name="Title 1"/>
          <p:cNvSpPr>
            <a:spLocks noGrp="1"/>
          </p:cNvSpPr>
          <p:nvPr>
            <p:ph type="title"/>
          </p:nvPr>
        </p:nvSpPr>
        <p:spPr>
          <a:xfrm>
            <a:off x="457200" y="0"/>
            <a:ext cx="8229600" cy="617538"/>
          </a:xfrm>
        </p:spPr>
        <p:txBody>
          <a:bodyPr/>
          <a:lstStyle/>
          <a:p>
            <a:r>
              <a:rPr lang="en-US" sz="3200">
                <a:latin typeface="Copperplate" charset="0"/>
                <a:ea typeface="ＭＳ Ｐゴシック" charset="0"/>
                <a:cs typeface="Copperplate" charset="0"/>
              </a:rPr>
              <a:t>Assessment</a:t>
            </a:r>
          </a:p>
        </p:txBody>
      </p:sp>
      <p:sp>
        <p:nvSpPr>
          <p:cNvPr id="49154" name="Content Placeholder 2"/>
          <p:cNvSpPr>
            <a:spLocks noGrp="1"/>
          </p:cNvSpPr>
          <p:nvPr>
            <p:ph idx="1"/>
          </p:nvPr>
        </p:nvSpPr>
        <p:spPr>
          <a:xfrm>
            <a:off x="457200" y="617538"/>
            <a:ext cx="8229600" cy="6240462"/>
          </a:xfrm>
        </p:spPr>
        <p:txBody>
          <a:bodyPr/>
          <a:lstStyle/>
          <a:p>
            <a:r>
              <a:rPr lang="en-US" sz="2000" b="1">
                <a:latin typeface="Calibri" charset="0"/>
                <a:ea typeface="ＭＳ Ｐゴシック" charset="0"/>
                <a:cs typeface="ＭＳ Ｐゴシック" charset="0"/>
              </a:rPr>
              <a:t>Activation Responses</a:t>
            </a:r>
            <a:r>
              <a:rPr lang="en-US" sz="2000">
                <a:latin typeface="Calibri" charset="0"/>
                <a:ea typeface="ＭＳ Ｐゴシック" charset="0"/>
                <a:cs typeface="ＭＳ Ｐゴシック" charset="0"/>
              </a:rPr>
              <a:t>:  Overactivated?</a:t>
            </a:r>
          </a:p>
          <a:p>
            <a:pPr lvl="1"/>
            <a:r>
              <a:rPr lang="en-US" sz="2000">
                <a:latin typeface="Calibri" charset="0"/>
                <a:ea typeface="ＭＳ Ｐゴシック" charset="0"/>
              </a:rPr>
              <a:t>Level of anxiety; intrusive posttraumatic symptoms; anger</a:t>
            </a:r>
          </a:p>
          <a:p>
            <a:r>
              <a:rPr lang="en-US" sz="2000" b="1">
                <a:latin typeface="Calibri" charset="0"/>
                <a:ea typeface="ＭＳ Ｐゴシック" charset="0"/>
                <a:cs typeface="ＭＳ Ｐゴシック" charset="0"/>
              </a:rPr>
              <a:t>Avoidance Responses</a:t>
            </a:r>
            <a:r>
              <a:rPr lang="en-US" sz="2000">
                <a:latin typeface="Calibri" charset="0"/>
                <a:ea typeface="ＭＳ Ｐゴシック" charset="0"/>
                <a:cs typeface="ＭＳ Ｐゴシック" charset="0"/>
              </a:rPr>
              <a:t>: Underactivated?</a:t>
            </a:r>
          </a:p>
          <a:p>
            <a:pPr lvl="1"/>
            <a:r>
              <a:rPr lang="en-US" sz="2000">
                <a:latin typeface="Calibri" charset="0"/>
                <a:ea typeface="ＭＳ Ｐゴシック" charset="0"/>
              </a:rPr>
              <a:t>Numbing; avoidance, dissociation; defenses:  suppression, denial, </a:t>
            </a:r>
          </a:p>
          <a:p>
            <a:r>
              <a:rPr lang="en-US" sz="2000" b="1">
                <a:latin typeface="Calibri" charset="0"/>
                <a:ea typeface="ＭＳ Ｐゴシック" charset="0"/>
                <a:cs typeface="ＭＳ Ｐゴシック" charset="0"/>
              </a:rPr>
              <a:t>Affective Responses</a:t>
            </a:r>
            <a:r>
              <a:rPr lang="en-US" sz="2000">
                <a:latin typeface="Calibri" charset="0"/>
                <a:ea typeface="ＭＳ Ｐゴシック" charset="0"/>
                <a:cs typeface="ＭＳ Ｐゴシック" charset="0"/>
              </a:rPr>
              <a:t>:  Dysregulated?</a:t>
            </a:r>
          </a:p>
          <a:p>
            <a:pPr lvl="1"/>
            <a:r>
              <a:rPr lang="en-US" sz="2000">
                <a:latin typeface="Calibri" charset="0"/>
                <a:ea typeface="ＭＳ Ｐゴシック" charset="0"/>
              </a:rPr>
              <a:t>Mood swings, behavioral acting out, sudden dissociative responses with strong emotions, relational disturbances</a:t>
            </a:r>
          </a:p>
          <a:p>
            <a:pPr eaLnBrk="1" hangingPunct="1"/>
            <a:r>
              <a:rPr lang="en-US" sz="2000" b="1">
                <a:latin typeface="Calibri" charset="0"/>
                <a:ea typeface="ＭＳ Ｐゴシック" charset="0"/>
                <a:cs typeface="ＭＳ Ｐゴシック" charset="0"/>
              </a:rPr>
              <a:t>Structured Assessments:</a:t>
            </a:r>
          </a:p>
          <a:p>
            <a:pPr lvl="1" eaLnBrk="1" hangingPunct="1">
              <a:buFont typeface="Arial" charset="0"/>
              <a:buChar char="•"/>
            </a:pPr>
            <a:r>
              <a:rPr lang="en-US" sz="1600">
                <a:latin typeface="Calibri" charset="0"/>
                <a:ea typeface="ＭＳ Ｐゴシック" charset="0"/>
              </a:rPr>
              <a:t>The Clinician-Assisted PTSD Scale (CAPS)</a:t>
            </a:r>
          </a:p>
          <a:p>
            <a:pPr lvl="1" eaLnBrk="1" hangingPunct="1">
              <a:buFont typeface="Arial" charset="0"/>
              <a:buChar char="•"/>
            </a:pPr>
            <a:r>
              <a:rPr lang="en-US" sz="1600">
                <a:latin typeface="Calibri" charset="0"/>
                <a:ea typeface="ＭＳ Ｐゴシック" charset="0"/>
              </a:rPr>
              <a:t>The Acute Stress Disorder Interview</a:t>
            </a:r>
          </a:p>
          <a:p>
            <a:pPr lvl="1" eaLnBrk="1" hangingPunct="1">
              <a:buFont typeface="Arial" charset="0"/>
              <a:buChar char="•"/>
            </a:pPr>
            <a:r>
              <a:rPr lang="en-US" sz="1600">
                <a:latin typeface="Calibri" charset="0"/>
                <a:ea typeface="ＭＳ Ｐゴシック" charset="0"/>
              </a:rPr>
              <a:t>The Structured Interview for Disorders of Extreme Stress (SIDES)</a:t>
            </a:r>
          </a:p>
          <a:p>
            <a:pPr lvl="1" eaLnBrk="1" hangingPunct="1">
              <a:buFont typeface="Arial" charset="0"/>
              <a:buChar char="•"/>
            </a:pPr>
            <a:r>
              <a:rPr lang="en-US" sz="1600">
                <a:latin typeface="Calibri" charset="0"/>
                <a:ea typeface="ＭＳ Ｐゴシック" charset="0"/>
              </a:rPr>
              <a:t>Trauma Symptom Inventory (Briere)</a:t>
            </a:r>
          </a:p>
          <a:p>
            <a:pPr lvl="1" eaLnBrk="1" hangingPunct="1">
              <a:buFont typeface="Arial" charset="0"/>
              <a:buChar char="•"/>
            </a:pPr>
            <a:r>
              <a:rPr lang="en-US" sz="1600">
                <a:latin typeface="Calibri" charset="0"/>
                <a:ea typeface="ＭＳ Ｐゴシック" charset="0"/>
              </a:rPr>
              <a:t>Stuctured Interview for Disorders of Extreme Stress (Pelcovitz)</a:t>
            </a:r>
          </a:p>
          <a:p>
            <a:pPr lvl="1" eaLnBrk="1" hangingPunct="1">
              <a:buFont typeface="Arial" charset="0"/>
              <a:buChar char="•"/>
            </a:pPr>
            <a:r>
              <a:rPr lang="en-US" sz="1600">
                <a:latin typeface="Calibri" charset="0"/>
                <a:ea typeface="ＭＳ Ｐゴシック" charset="0"/>
              </a:rPr>
              <a:t>Inventory of Altered Self Capacities (Briere)</a:t>
            </a:r>
          </a:p>
          <a:p>
            <a:pPr lvl="1" eaLnBrk="1" hangingPunct="1">
              <a:buFont typeface="Arial" charset="0"/>
              <a:buChar char="•"/>
            </a:pPr>
            <a:r>
              <a:rPr lang="en-US" sz="1600">
                <a:latin typeface="Calibri" charset="0"/>
                <a:ea typeface="ＭＳ Ｐゴシック" charset="0"/>
              </a:rPr>
              <a:t>Cognitive Distortion Scale (Briere)</a:t>
            </a:r>
          </a:p>
          <a:p>
            <a:pPr lvl="1" eaLnBrk="1" hangingPunct="1">
              <a:buFont typeface="Arial" charset="0"/>
              <a:buChar char="•"/>
            </a:pPr>
            <a:r>
              <a:rPr lang="en-US" sz="1600">
                <a:latin typeface="Calibri" charset="0"/>
                <a:ea typeface="ＭＳ Ｐゴシック" charset="0"/>
              </a:rPr>
              <a:t>Trauma and Attachment Belief Scale (Pearlman)</a:t>
            </a:r>
          </a:p>
          <a:p>
            <a:pPr lvl="1" eaLnBrk="1" hangingPunct="1">
              <a:buFont typeface="Arial" charset="0"/>
              <a:buChar char="•"/>
            </a:pPr>
            <a:r>
              <a:rPr lang="en-US" sz="1600">
                <a:latin typeface="Calibri" charset="0"/>
                <a:ea typeface="ＭＳ Ｐゴシック" charset="0"/>
              </a:rPr>
              <a:t>Dissociative Experiences Scale (Bernstein and Putnam)</a:t>
            </a:r>
          </a:p>
          <a:p>
            <a:pPr lvl="1" eaLnBrk="1" hangingPunct="1">
              <a:buFont typeface="Arial" charset="0"/>
              <a:buChar char="•"/>
            </a:pPr>
            <a:r>
              <a:rPr lang="en-US" sz="1600">
                <a:latin typeface="Calibri" charset="0"/>
                <a:ea typeface="ＭＳ Ｐゴシック" charset="0"/>
              </a:rPr>
              <a:t>Multiscale Dissociation Inventory (Briere)</a:t>
            </a:r>
          </a:p>
          <a:p>
            <a:pPr lvl="1" eaLnBrk="1" hangingPunct="1">
              <a:buFont typeface="Arial" charset="0"/>
              <a:buChar char="•"/>
            </a:pPr>
            <a:r>
              <a:rPr lang="en-US" sz="1600">
                <a:latin typeface="Calibri" charset="0"/>
                <a:ea typeface="ＭＳ Ｐゴシック" charset="0"/>
              </a:rPr>
              <a:t>Somatoform Dissociation Scale (Nijenhuis)</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047890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7" name="Content Placeholder 2"/>
          <p:cNvSpPr>
            <a:spLocks noGrp="1"/>
          </p:cNvSpPr>
          <p:nvPr>
            <p:ph idx="1"/>
          </p:nvPr>
        </p:nvSpPr>
        <p:spPr>
          <a:xfrm>
            <a:off x="171450" y="217488"/>
            <a:ext cx="8972550" cy="6640512"/>
          </a:xfrm>
        </p:spPr>
        <p:txBody>
          <a:bodyPr>
            <a:normAutofit lnSpcReduction="10000"/>
          </a:bodyPr>
          <a:lstStyle/>
          <a:p>
            <a:pPr>
              <a:buFont typeface="Arial" charset="0"/>
              <a:buNone/>
            </a:pPr>
            <a:r>
              <a:rPr lang="en-US" sz="2000" b="1">
                <a:latin typeface="Copperplate" charset="0"/>
                <a:ea typeface="ＭＳ Ｐゴシック" charset="0"/>
                <a:cs typeface="Copperplate" charset="0"/>
              </a:rPr>
              <a:t>Common Psychodynamics and Emotional Beliefs in Abused Individuals:</a:t>
            </a:r>
            <a:endParaRPr lang="en-US" sz="2000">
              <a:latin typeface="Copperplate" charset="0"/>
              <a:ea typeface="ＭＳ Ｐゴシック" charset="0"/>
              <a:cs typeface="Copperplate" charset="0"/>
            </a:endParaRPr>
          </a:p>
          <a:p>
            <a:r>
              <a:rPr lang="en-US" sz="2000">
                <a:latin typeface="Calibri" charset="0"/>
                <a:ea typeface="ＭＳ Ｐゴシック" charset="0"/>
                <a:cs typeface="ＭＳ Ｐゴシック" charset="0"/>
              </a:rPr>
              <a:t>I am responsible for the abuse.</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If I was not so bad; ugly/beautiful; seductive; needy; vulnerable; open; helpful; stupid; caring; etc., the abuse would not have happened.</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provoked the abuse and deserve to be punished.  I will punish myself by doing what you want me to do even if it hurts me. </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If I were more perfect I would not have been abused.  I will now do everything perfectly to avoid being abused in the future.</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will abuse myself before you do. (And I can abuse myself better than you.)</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will control the overwhelming feelings and unpredictable abuse by abusing myself in predictable ways.</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will be abused if I expose myself.  I will not be abused if I stay hidden.</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76809777"/>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Title 1"/>
          <p:cNvSpPr>
            <a:spLocks noGrp="1"/>
          </p:cNvSpPr>
          <p:nvPr>
            <p:ph type="title"/>
          </p:nvPr>
        </p:nvSpPr>
        <p:spPr>
          <a:xfrm>
            <a:off x="340425" y="0"/>
            <a:ext cx="8097138" cy="445197"/>
          </a:xfrm>
        </p:spPr>
        <p:txBody>
          <a:bodyPr>
            <a:normAutofit fontScale="90000"/>
          </a:bodyPr>
          <a:lstStyle/>
          <a:p>
            <a:pPr eaLnBrk="1" hangingPunct="1"/>
            <a:r>
              <a:rPr lang="en-US" sz="3600" dirty="0">
                <a:latin typeface="Copperplate" charset="0"/>
                <a:ea typeface="ＭＳ Ｐゴシック" charset="0"/>
                <a:cs typeface="Copperplate" charset="0"/>
              </a:rPr>
              <a:t>Complex</a:t>
            </a:r>
            <a:r>
              <a:rPr lang="en-US" dirty="0">
                <a:latin typeface="Copperplate" charset="0"/>
                <a:ea typeface="ＭＳ Ｐゴシック" charset="0"/>
                <a:cs typeface="Copperplate" charset="0"/>
              </a:rPr>
              <a:t> </a:t>
            </a:r>
            <a:r>
              <a:rPr lang="en-US" sz="3600" dirty="0">
                <a:latin typeface="Copperplate" charset="0"/>
                <a:ea typeface="ＭＳ Ｐゴシック" charset="0"/>
                <a:cs typeface="Copperplate" charset="0"/>
              </a:rPr>
              <a:t>Trauma</a:t>
            </a:r>
          </a:p>
        </p:txBody>
      </p:sp>
      <p:sp>
        <p:nvSpPr>
          <p:cNvPr id="3" name="Content Placeholder 2"/>
          <p:cNvSpPr>
            <a:spLocks noGrp="1"/>
          </p:cNvSpPr>
          <p:nvPr>
            <p:ph idx="1"/>
          </p:nvPr>
        </p:nvSpPr>
        <p:spPr>
          <a:xfrm>
            <a:off x="225425" y="445197"/>
            <a:ext cx="8461375" cy="6012753"/>
          </a:xfrm>
        </p:spPr>
        <p:txBody>
          <a:bodyPr rtlCol="0">
            <a:noAutofit/>
          </a:bodyPr>
          <a:lstStyle/>
          <a:p>
            <a:pPr eaLnBrk="1" fontAlgn="auto" hangingPunct="1">
              <a:spcAft>
                <a:spcPts val="0"/>
              </a:spcAft>
              <a:buFont typeface="Arial"/>
              <a:buChar char="•"/>
              <a:defRPr/>
            </a:pPr>
            <a:r>
              <a:rPr lang="en-US" sz="2000" dirty="0"/>
              <a:t>T</a:t>
            </a:r>
            <a:r>
              <a:rPr lang="en-US" sz="2000" dirty="0" smtClean="0"/>
              <a:t>rauma that occurs repeatedly and cumulatively, usually over a period of time, and within specific relationships and contexts.</a:t>
            </a:r>
          </a:p>
          <a:p>
            <a:pPr eaLnBrk="1" fontAlgn="auto" hangingPunct="1">
              <a:spcAft>
                <a:spcPts val="0"/>
              </a:spcAft>
              <a:buFont typeface="Arial"/>
              <a:buChar char="•"/>
              <a:defRPr/>
            </a:pPr>
            <a:r>
              <a:rPr lang="en-US" sz="2000" dirty="0" smtClean="0"/>
              <a:t>Refers to all forms of attachment trauma occurring in the context of families and other intimate relationships.  </a:t>
            </a:r>
          </a:p>
          <a:p>
            <a:pPr eaLnBrk="1" fontAlgn="auto" hangingPunct="1">
              <a:spcAft>
                <a:spcPts val="0"/>
              </a:spcAft>
              <a:buFont typeface="Arial"/>
              <a:buChar char="•"/>
              <a:defRPr/>
            </a:pPr>
            <a:r>
              <a:rPr lang="en-US" sz="2000" dirty="0" smtClean="0"/>
              <a:t>Research suggests psychodynamic work is more effective in addressing these kinds of chronic problems.  </a:t>
            </a:r>
            <a:endParaRPr lang="en-US" sz="2000" dirty="0" smtClean="0">
              <a:ea typeface="+mn-ea"/>
              <a:cs typeface="+mn-cs"/>
            </a:endParaRPr>
          </a:p>
          <a:p>
            <a:pPr eaLnBrk="1" fontAlgn="auto" hangingPunct="1">
              <a:spcAft>
                <a:spcPts val="0"/>
              </a:spcAft>
              <a:buFont typeface="Arial" pitchFamily="-111" charset="0"/>
              <a:buNone/>
              <a:defRPr/>
            </a:pPr>
            <a:r>
              <a:rPr lang="en-US" sz="2000" dirty="0" smtClean="0">
                <a:ea typeface="+mn-ea"/>
                <a:cs typeface="+mn-cs"/>
              </a:rPr>
              <a:t>	Neglect								Disease, Surgical Procedures</a:t>
            </a:r>
          </a:p>
          <a:p>
            <a:pPr eaLnBrk="1" fontAlgn="auto" hangingPunct="1">
              <a:spcAft>
                <a:spcPts val="0"/>
              </a:spcAft>
              <a:buFont typeface="Arial" pitchFamily="-111" charset="0"/>
              <a:buNone/>
              <a:defRPr/>
            </a:pPr>
            <a:r>
              <a:rPr lang="en-US" sz="2000" dirty="0" smtClean="0">
                <a:ea typeface="+mn-ea"/>
                <a:cs typeface="+mn-cs"/>
              </a:rPr>
              <a:t>	Emotional/Verbal Abuse				Natural Disasters</a:t>
            </a:r>
          </a:p>
          <a:p>
            <a:pPr eaLnBrk="1" fontAlgn="auto" hangingPunct="1">
              <a:spcAft>
                <a:spcPts val="0"/>
              </a:spcAft>
              <a:buFont typeface="Arial" pitchFamily="-111" charset="0"/>
              <a:buNone/>
              <a:defRPr/>
            </a:pPr>
            <a:r>
              <a:rPr lang="en-US" sz="2000" dirty="0" smtClean="0">
                <a:ea typeface="+mn-ea"/>
                <a:cs typeface="+mn-cs"/>
              </a:rPr>
              <a:t>	Physical Abuse						Poverty</a:t>
            </a:r>
          </a:p>
          <a:p>
            <a:pPr eaLnBrk="1" fontAlgn="auto" hangingPunct="1">
              <a:spcAft>
                <a:spcPts val="0"/>
              </a:spcAft>
              <a:buFont typeface="Arial" pitchFamily="-111" charset="0"/>
              <a:buNone/>
              <a:defRPr/>
            </a:pPr>
            <a:r>
              <a:rPr lang="en-US" sz="2000" dirty="0" smtClean="0">
                <a:ea typeface="+mn-ea"/>
                <a:cs typeface="+mn-cs"/>
              </a:rPr>
              <a:t>	Sexual Abuse							</a:t>
            </a:r>
            <a:r>
              <a:rPr lang="en-US" sz="2000" dirty="0" smtClean="0"/>
              <a:t>Slavery – child labor, sex trade</a:t>
            </a:r>
            <a:endParaRPr lang="en-US" sz="2000" dirty="0" smtClean="0">
              <a:ea typeface="+mn-ea"/>
              <a:cs typeface="+mn-cs"/>
            </a:endParaRPr>
          </a:p>
          <a:p>
            <a:pPr eaLnBrk="1" fontAlgn="auto" hangingPunct="1">
              <a:spcAft>
                <a:spcPts val="0"/>
              </a:spcAft>
              <a:buFont typeface="Arial" pitchFamily="-111" charset="0"/>
              <a:buNone/>
              <a:defRPr/>
            </a:pPr>
            <a:r>
              <a:rPr lang="en-US" sz="2000" dirty="0" smtClean="0">
                <a:ea typeface="+mn-ea"/>
                <a:cs typeface="+mn-cs"/>
              </a:rPr>
              <a:t>	Attachment Trauma					</a:t>
            </a:r>
            <a:r>
              <a:rPr lang="en-US" sz="2000" dirty="0" smtClean="0"/>
              <a:t>Human Trafficking</a:t>
            </a:r>
            <a:endParaRPr lang="en-US" sz="2000" dirty="0" smtClean="0">
              <a:ea typeface="+mn-ea"/>
              <a:cs typeface="+mn-cs"/>
            </a:endParaRPr>
          </a:p>
          <a:p>
            <a:pPr eaLnBrk="1" fontAlgn="auto" hangingPunct="1">
              <a:spcAft>
                <a:spcPts val="0"/>
              </a:spcAft>
              <a:buFont typeface="Arial" pitchFamily="-111" charset="0"/>
              <a:buNone/>
              <a:defRPr/>
            </a:pPr>
            <a:r>
              <a:rPr lang="en-US" sz="2000" dirty="0" smtClean="0">
                <a:ea typeface="+mn-ea"/>
                <a:cs typeface="+mn-cs"/>
              </a:rPr>
              <a:t>	Loss of Primary Caregivers				Refugees</a:t>
            </a:r>
          </a:p>
          <a:p>
            <a:pPr eaLnBrk="1" fontAlgn="auto" hangingPunct="1">
              <a:spcAft>
                <a:spcPts val="0"/>
              </a:spcAft>
              <a:buFont typeface="Arial" pitchFamily="-111" charset="0"/>
              <a:buNone/>
              <a:defRPr/>
            </a:pPr>
            <a:r>
              <a:rPr lang="en-US" sz="2000" dirty="0" smtClean="0">
                <a:ea typeface="+mn-ea"/>
                <a:cs typeface="+mn-cs"/>
              </a:rPr>
              <a:t>	Domestic Violence						War</a:t>
            </a:r>
          </a:p>
          <a:p>
            <a:pPr eaLnBrk="1" fontAlgn="auto" hangingPunct="1">
              <a:spcAft>
                <a:spcPts val="0"/>
              </a:spcAft>
              <a:buFont typeface="Arial" pitchFamily="-111" charset="0"/>
              <a:buNone/>
              <a:defRPr/>
            </a:pPr>
            <a:r>
              <a:rPr lang="en-US" sz="2000" dirty="0" smtClean="0">
                <a:ea typeface="+mn-ea"/>
                <a:cs typeface="+mn-cs"/>
              </a:rPr>
              <a:t>	Family Chaos/ Family Dynamics			Ongoing Combat</a:t>
            </a:r>
          </a:p>
          <a:p>
            <a:pPr eaLnBrk="1" fontAlgn="auto" hangingPunct="1">
              <a:spcAft>
                <a:spcPts val="0"/>
              </a:spcAft>
              <a:buFont typeface="Arial" pitchFamily="-111" charset="0"/>
              <a:buNone/>
              <a:defRPr/>
            </a:pPr>
            <a:r>
              <a:rPr lang="en-US" sz="2000" dirty="0" smtClean="0">
                <a:ea typeface="+mn-ea"/>
                <a:cs typeface="+mn-cs"/>
              </a:rPr>
              <a:t>	Violence								Acute/Chronic Illnesses</a:t>
            </a:r>
          </a:p>
          <a:p>
            <a:pPr eaLnBrk="1" fontAlgn="auto" hangingPunct="1">
              <a:spcAft>
                <a:spcPts val="0"/>
              </a:spcAft>
              <a:buFont typeface="Arial" pitchFamily="-111" charset="0"/>
              <a:buNone/>
              <a:defRPr/>
            </a:pPr>
            <a:r>
              <a:rPr lang="en-US" sz="2000" dirty="0" smtClean="0">
                <a:ea typeface="+mn-ea"/>
                <a:cs typeface="+mn-cs"/>
              </a:rPr>
              <a:t>	Famine								Intensive Medical Interventions</a:t>
            </a:r>
          </a:p>
          <a:p>
            <a:pPr eaLnBrk="1" fontAlgn="auto" hangingPunct="1">
              <a:spcAft>
                <a:spcPts val="0"/>
              </a:spcAft>
              <a:buFont typeface="Arial" pitchFamily="-111" charset="0"/>
              <a:buNone/>
              <a:defRPr/>
            </a:pPr>
            <a:r>
              <a:rPr lang="en-US" sz="2000" dirty="0" smtClean="0">
                <a:ea typeface="+mn-ea"/>
                <a:cs typeface="+mn-cs"/>
              </a:rPr>
              <a:t>	High Infant Mortality</a:t>
            </a:r>
          </a:p>
          <a:p>
            <a:pPr eaLnBrk="1" fontAlgn="auto" hangingPunct="1">
              <a:spcAft>
                <a:spcPts val="0"/>
              </a:spcAft>
              <a:buFont typeface="Arial" pitchFamily="-111" charset="0"/>
              <a:buNone/>
              <a:defRPr/>
            </a:pPr>
            <a:r>
              <a:rPr lang="en-US" sz="2000" dirty="0" smtClean="0">
                <a:ea typeface="+mn-ea"/>
                <a:cs typeface="+mn-cs"/>
              </a:rPr>
              <a:t>					              (</a:t>
            </a:r>
            <a:r>
              <a:rPr lang="en-US" sz="2000" dirty="0" err="1" smtClean="0">
                <a:ea typeface="+mn-ea"/>
                <a:cs typeface="+mn-cs"/>
              </a:rPr>
              <a:t>Courtois</a:t>
            </a:r>
            <a:r>
              <a:rPr lang="en-US" sz="2000" dirty="0" smtClean="0">
                <a:ea typeface="+mn-ea"/>
                <a:cs typeface="+mn-cs"/>
              </a:rPr>
              <a:t>, 2008; Ross, 2009)</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9972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1" name="Content Placeholder 2"/>
          <p:cNvSpPr>
            <a:spLocks noGrp="1"/>
          </p:cNvSpPr>
          <p:nvPr>
            <p:ph idx="1"/>
          </p:nvPr>
        </p:nvSpPr>
        <p:spPr>
          <a:xfrm>
            <a:off x="0" y="0"/>
            <a:ext cx="9144000" cy="6858000"/>
          </a:xfrm>
        </p:spPr>
        <p:txBody>
          <a:bodyPr>
            <a:normAutofit lnSpcReduction="10000"/>
          </a:bodyPr>
          <a:lstStyle/>
          <a:p>
            <a:pPr>
              <a:buFont typeface="Arial" charset="0"/>
              <a:buNone/>
            </a:pPr>
            <a:r>
              <a:rPr lang="en-US" sz="2000" b="1">
                <a:latin typeface="Copperplate" charset="0"/>
                <a:ea typeface="ＭＳ Ｐゴシック" charset="0"/>
                <a:cs typeface="Copperplate" charset="0"/>
              </a:rPr>
              <a:t>Common Psychodynamics and Emotional Beliefs in Abused Individuals:</a:t>
            </a:r>
            <a:endParaRPr lang="en-US" sz="2000">
              <a:latin typeface="Copperplate" charset="0"/>
              <a:ea typeface="ＭＳ Ｐゴシック" charset="0"/>
              <a:cs typeface="Copperplate" charset="0"/>
            </a:endParaRPr>
          </a:p>
          <a:p>
            <a:r>
              <a:rPr lang="en-US" sz="2000">
                <a:latin typeface="Calibri" charset="0"/>
                <a:ea typeface="ＭＳ Ｐゴシック" charset="0"/>
                <a:cs typeface="ＭＳ Ｐゴシック" charset="0"/>
              </a:rPr>
              <a:t>I will not be abused if people don</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t see me (or fail to see me as desirable).</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Other people have not had it as hard as me.  I am entitled to special treatment.</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have been abused.  You have the power to make it better and take the pain away. </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The past is in the present. The past is about betrayal, exploitation, pain, suffering.</a:t>
            </a:r>
          </a:p>
          <a:p>
            <a:pPr>
              <a:buFont typeface="Arial" charset="0"/>
              <a:buNone/>
            </a:pPr>
            <a:r>
              <a:rPr lang="en-US" sz="2000">
                <a:latin typeface="Calibri" charset="0"/>
                <a:ea typeface="ＭＳ Ｐゴシック" charset="0"/>
                <a:cs typeface="ＭＳ Ｐゴシック" charset="0"/>
              </a:rPr>
              <a:t> </a:t>
            </a:r>
          </a:p>
          <a:p>
            <a:r>
              <a:rPr lang="en-US" sz="2000">
                <a:latin typeface="Calibri" charset="0"/>
                <a:ea typeface="ＭＳ Ｐゴシック" charset="0"/>
                <a:cs typeface="ＭＳ Ｐゴシック" charset="0"/>
              </a:rPr>
              <a:t>Others (especially intimates or authorities) want to hurt me or see me suffer.  </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Others (especially intimates or authorities) get sexually aroused listening to my abusive experiences…and enjoy the sexual arousal. </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If I tell others about my abuse, they will see how vulnerable I am and hurt me.</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Others will not be able to manage my feelings if I express them.</a:t>
            </a:r>
          </a:p>
          <a:p>
            <a:pPr>
              <a:buFont typeface="Arial" charset="0"/>
              <a:buNone/>
            </a:pPr>
            <a:endParaRPr lang="en-US"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I may hurt you by revealing my story.</a:t>
            </a:r>
          </a:p>
          <a:p>
            <a:pPr>
              <a:buFont typeface="Arial" charset="0"/>
              <a:buNone/>
            </a:pPr>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20264394"/>
      </p:ext>
    </p:extLst>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r>
              <a:rPr lang="en-US" sz="3200">
                <a:latin typeface="Copperplate" charset="0"/>
                <a:ea typeface="ＭＳ Ｐゴシック" charset="0"/>
                <a:cs typeface="Copperplate" charset="0"/>
              </a:rPr>
              <a:t>Psychotherapeutic Implications:</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 Complex Trauma Relational Themes</a:t>
            </a:r>
          </a:p>
        </p:txBody>
      </p:sp>
      <p:sp>
        <p:nvSpPr>
          <p:cNvPr id="88066" name="Content Placeholder 2"/>
          <p:cNvSpPr>
            <a:spLocks noGrp="1"/>
          </p:cNvSpPr>
          <p:nvPr>
            <p:ph idx="1"/>
          </p:nvPr>
        </p:nvSpPr>
        <p:spPr/>
        <p:txBody>
          <a:bodyPr/>
          <a:lstStyle/>
          <a:p>
            <a:pPr>
              <a:buFont typeface="Arial" charset="0"/>
              <a:buNone/>
            </a:pPr>
            <a:r>
              <a:rPr lang="en-US" sz="2000">
                <a:latin typeface="Calibri" charset="0"/>
                <a:ea typeface="ＭＳ Ｐゴシック" charset="0"/>
                <a:cs typeface="ＭＳ Ｐゴシック" charset="0"/>
              </a:rPr>
              <a:t>1.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Re-parent/rescue me.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2.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Promise you won</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t ever leave or hurt me.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3.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You will neglect me, or you have abused me.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4.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How dare you have faults?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5.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Your boundaries are killing me.  Make me special/get involved in my life (including sexual involvement in some cases).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6.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You solve this chaos/you make it all go away.</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7.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You find my memories for me.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8.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Money: What am I worth to you?</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p>
          <a:p>
            <a:pPr>
              <a:buFont typeface="Arial" charset="0"/>
              <a:buNone/>
            </a:pPr>
            <a:r>
              <a:rPr lang="en-US" sz="2000">
                <a:latin typeface="Calibri" charset="0"/>
                <a:ea typeface="ＭＳ Ｐゴシック" charset="0"/>
                <a:cs typeface="ＭＳ Ｐゴシック" charset="0"/>
              </a:rPr>
              <a:t>9.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Emergencies: On call or on tap?</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(Kinsler, et al. 2009)</a:t>
            </a:r>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8853202"/>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Title 1"/>
          <p:cNvSpPr>
            <a:spLocks noGrp="1"/>
          </p:cNvSpPr>
          <p:nvPr>
            <p:ph type="title"/>
          </p:nvPr>
        </p:nvSpPr>
        <p:spPr>
          <a:xfrm>
            <a:off x="192088" y="115888"/>
            <a:ext cx="8788400" cy="690562"/>
          </a:xfrm>
        </p:spPr>
        <p:txBody>
          <a:bodyPr/>
          <a:lstStyle/>
          <a:p>
            <a:pPr eaLnBrk="1" hangingPunct="1"/>
            <a:r>
              <a:rPr lang="en-US" sz="3600">
                <a:latin typeface="Copperplate" charset="0"/>
                <a:ea typeface="ＭＳ Ｐゴシック" charset="0"/>
                <a:cs typeface="Copperplate" charset="0"/>
              </a:rPr>
              <a:t>Complex Posttraumatic Syndromes</a:t>
            </a:r>
          </a:p>
        </p:txBody>
      </p:sp>
      <p:sp>
        <p:nvSpPr>
          <p:cNvPr id="3" name="Content Placeholder 2"/>
          <p:cNvSpPr>
            <a:spLocks noGrp="1"/>
          </p:cNvSpPr>
          <p:nvPr>
            <p:ph idx="1"/>
          </p:nvPr>
        </p:nvSpPr>
        <p:spPr>
          <a:xfrm>
            <a:off x="0" y="806450"/>
            <a:ext cx="9144000" cy="1995488"/>
          </a:xfrm>
        </p:spPr>
        <p:txBody>
          <a:bodyPr>
            <a:normAutofit fontScale="92500"/>
          </a:bodyPr>
          <a:lstStyle/>
          <a:p>
            <a:pPr eaLnBrk="1" hangingPunct="1">
              <a:lnSpc>
                <a:spcPct val="80000"/>
              </a:lnSpc>
              <a:defRPr/>
            </a:pPr>
            <a:r>
              <a:rPr lang="en-US" sz="2000" i="1" dirty="0">
                <a:latin typeface="Calibri" charset="0"/>
                <a:ea typeface="ＭＳ Ｐゴシック" charset="0"/>
                <a:cs typeface="ＭＳ Ｐゴシック" charset="0"/>
              </a:rPr>
              <a:t>Complex</a:t>
            </a:r>
            <a:r>
              <a:rPr lang="en-US" sz="2000" dirty="0">
                <a:latin typeface="Calibri" charset="0"/>
                <a:ea typeface="ＭＳ Ｐゴシック" charset="0"/>
                <a:cs typeface="ＭＳ Ｐゴシック" charset="0"/>
              </a:rPr>
              <a:t> </a:t>
            </a:r>
            <a:r>
              <a:rPr lang="en-US" sz="2000" i="1" dirty="0">
                <a:latin typeface="Calibri" charset="0"/>
                <a:ea typeface="ＭＳ Ｐゴシック" charset="0"/>
                <a:cs typeface="ＭＳ Ｐゴシック" charset="0"/>
              </a:rPr>
              <a:t>PTSD</a:t>
            </a:r>
            <a:r>
              <a:rPr lang="en-US" sz="2000" dirty="0">
                <a:latin typeface="Calibri" charset="0"/>
                <a:ea typeface="ＭＳ Ｐゴシック" charset="0"/>
                <a:cs typeface="ＭＳ Ｐゴシック" charset="0"/>
              </a:rPr>
              <a:t> (CPTSD) or </a:t>
            </a:r>
            <a:r>
              <a:rPr lang="en-US" sz="2000" i="1" dirty="0">
                <a:latin typeface="Calibri" charset="0"/>
                <a:ea typeface="ＭＳ Ｐゴシック" charset="0"/>
                <a:cs typeface="ＭＳ Ｐゴシック" charset="0"/>
              </a:rPr>
              <a:t>Disorders of Extreme Stress Not Otherwise Specified (DESNOS)</a:t>
            </a:r>
            <a:endParaRPr lang="en-US" sz="2000" dirty="0">
              <a:latin typeface="Calibri" charset="0"/>
              <a:ea typeface="ＭＳ Ｐゴシック" charset="0"/>
              <a:cs typeface="ＭＳ Ｐゴシック" charset="0"/>
            </a:endParaRPr>
          </a:p>
          <a:p>
            <a:pPr eaLnBrk="1" hangingPunct="1">
              <a:lnSpc>
                <a:spcPct val="80000"/>
              </a:lnSpc>
              <a:defRPr/>
            </a:pPr>
            <a:r>
              <a:rPr lang="en-US" sz="2000" dirty="0">
                <a:latin typeface="Calibri" charset="0"/>
                <a:ea typeface="ＭＳ Ｐゴシック" charset="0"/>
                <a:cs typeface="ＭＳ Ｐゴシック" charset="0"/>
              </a:rPr>
              <a:t>Research demonstrates high specificity to trauma.  </a:t>
            </a:r>
          </a:p>
          <a:p>
            <a:pPr lvl="1" eaLnBrk="1" hangingPunct="1">
              <a:lnSpc>
                <a:spcPct val="80000"/>
              </a:lnSpc>
              <a:buFont typeface="Arial" charset="0"/>
              <a:buChar char="•"/>
              <a:defRPr/>
            </a:pPr>
            <a:r>
              <a:rPr lang="en-US" sz="1600" dirty="0">
                <a:latin typeface="Calibri" charset="0"/>
                <a:ea typeface="ＭＳ Ｐゴシック" charset="0"/>
              </a:rPr>
              <a:t>Some research (DSM-IV Field Trial) suggests it is co-morbid with PTSD </a:t>
            </a:r>
          </a:p>
          <a:p>
            <a:pPr lvl="1" eaLnBrk="1" hangingPunct="1">
              <a:lnSpc>
                <a:spcPct val="80000"/>
              </a:lnSpc>
              <a:buFont typeface="Arial" charset="0"/>
              <a:buChar char="•"/>
              <a:defRPr/>
            </a:pPr>
            <a:r>
              <a:rPr lang="en-US" sz="1600" dirty="0">
                <a:latin typeface="Calibri" charset="0"/>
                <a:ea typeface="ＭＳ Ｐゴシック" charset="0"/>
              </a:rPr>
              <a:t>Other research finds CPTSD/DESNOS is fundamentally distinct from PTSD	</a:t>
            </a:r>
          </a:p>
          <a:p>
            <a:pPr lvl="1" eaLnBrk="1" hangingPunct="1">
              <a:lnSpc>
                <a:spcPct val="80000"/>
              </a:lnSpc>
              <a:buFont typeface="Arial" charset="0"/>
              <a:buChar char="•"/>
              <a:defRPr/>
            </a:pPr>
            <a:r>
              <a:rPr lang="en-US" sz="1600" dirty="0">
                <a:latin typeface="Calibri" charset="0"/>
                <a:ea typeface="ＭＳ Ｐゴシック" charset="0"/>
              </a:rPr>
              <a:t>Early interpersonal trauma, especially childhood abuse, predicts higher risk for CPTSD/DESNOS.</a:t>
            </a:r>
          </a:p>
          <a:p>
            <a:pPr lvl="1" eaLnBrk="1" hangingPunct="1">
              <a:lnSpc>
                <a:spcPct val="80000"/>
              </a:lnSpc>
              <a:buFont typeface="Arial" charset="0"/>
              <a:buNone/>
              <a:defRPr/>
            </a:pPr>
            <a:r>
              <a:rPr lang="en-US" sz="800" dirty="0">
                <a:latin typeface="Calibri" charset="0"/>
                <a:ea typeface="ＭＳ Ｐゴシック" charset="0"/>
              </a:rPr>
              <a:t>	</a:t>
            </a:r>
          </a:p>
          <a:p>
            <a:pPr lvl="1" eaLnBrk="1" hangingPunct="1">
              <a:lnSpc>
                <a:spcPct val="80000"/>
              </a:lnSpc>
              <a:buFont typeface="Wingdings" charset="0"/>
              <a:buChar char="§"/>
              <a:defRPr/>
            </a:pPr>
            <a:r>
              <a:rPr lang="en-US" sz="2000" dirty="0">
                <a:latin typeface="Calibri" charset="0"/>
                <a:ea typeface="ＭＳ Ｐゴシック" charset="0"/>
              </a:rPr>
              <a:t>Show greater number of problems than encountered with simple PTSD diagnosis:</a:t>
            </a:r>
          </a:p>
          <a:p>
            <a:pPr lvl="1" eaLnBrk="1" hangingPunct="1">
              <a:lnSpc>
                <a:spcPct val="80000"/>
              </a:lnSpc>
              <a:buFont typeface="Arial" charset="0"/>
              <a:buNone/>
              <a:defRPr/>
            </a:pPr>
            <a:endParaRPr lang="en-US" sz="2000" dirty="0">
              <a:latin typeface="Calibri" charset="0"/>
              <a:ea typeface="ＭＳ Ｐゴシック" charset="0"/>
            </a:endParaRPr>
          </a:p>
          <a:p>
            <a:pPr eaLnBrk="1" hangingPunct="1">
              <a:lnSpc>
                <a:spcPct val="80000"/>
              </a:lnSpc>
              <a:buFont typeface="Arial" charset="0"/>
              <a:buNone/>
              <a:defRPr/>
            </a:pPr>
            <a:endParaRPr lang="en-US" sz="2000" dirty="0">
              <a:latin typeface="Calibri" charset="0"/>
              <a:ea typeface="ＭＳ Ｐゴシック" charset="0"/>
              <a:cs typeface="ＭＳ Ｐゴシック" charset="0"/>
            </a:endParaRPr>
          </a:p>
          <a:p>
            <a:pPr eaLnBrk="1" hangingPunct="1">
              <a:lnSpc>
                <a:spcPct val="80000"/>
              </a:lnSpc>
              <a:buFont typeface="Arial" charset="0"/>
              <a:buNone/>
              <a:defRPr/>
            </a:pPr>
            <a:endParaRPr lang="en-US" sz="800" dirty="0">
              <a:latin typeface="Calibri" charset="0"/>
              <a:ea typeface="ＭＳ Ｐゴシック" charset="0"/>
              <a:cs typeface="ＭＳ Ｐゴシック" charset="0"/>
            </a:endParaRPr>
          </a:p>
          <a:p>
            <a:pPr eaLnBrk="1" hangingPunct="1">
              <a:lnSpc>
                <a:spcPct val="80000"/>
              </a:lnSpc>
              <a:defRPr/>
            </a:pPr>
            <a:endParaRPr lang="en-US" sz="800" dirty="0">
              <a:latin typeface="Calibri" charset="0"/>
              <a:ea typeface="ＭＳ Ｐゴシック" charset="0"/>
              <a:cs typeface="ＭＳ Ｐゴシック" charset="0"/>
            </a:endParaRPr>
          </a:p>
        </p:txBody>
      </p:sp>
      <p:sp>
        <p:nvSpPr>
          <p:cNvPr id="19459" name="TextBox 3"/>
          <p:cNvSpPr txBox="1">
            <a:spLocks noChangeArrowheads="1"/>
          </p:cNvSpPr>
          <p:nvPr/>
        </p:nvSpPr>
        <p:spPr bwMode="auto">
          <a:xfrm>
            <a:off x="760413" y="2801938"/>
            <a:ext cx="3500437" cy="397033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 typeface="Arial" charset="0"/>
              <a:buNone/>
            </a:pPr>
            <a:endParaRPr lang="en-US" sz="1800"/>
          </a:p>
          <a:p>
            <a:pPr eaLnBrk="1" hangingPunct="1">
              <a:buFont typeface="Arial" charset="0"/>
              <a:buChar char="•"/>
            </a:pPr>
            <a:r>
              <a:rPr lang="en-US" sz="1800"/>
              <a:t>Affect dysregulation</a:t>
            </a:r>
          </a:p>
          <a:p>
            <a:pPr eaLnBrk="1" hangingPunct="1">
              <a:buFont typeface="Arial" charset="0"/>
              <a:buChar char="•"/>
            </a:pPr>
            <a:r>
              <a:rPr lang="en-US" sz="1800"/>
              <a:t>Relational problems</a:t>
            </a:r>
          </a:p>
          <a:p>
            <a:pPr eaLnBrk="1" hangingPunct="1">
              <a:buFont typeface="Arial" charset="0"/>
              <a:buChar char="•"/>
            </a:pPr>
            <a:r>
              <a:rPr lang="en-US" sz="1800"/>
              <a:t>Cognitive distortions</a:t>
            </a:r>
          </a:p>
          <a:p>
            <a:pPr eaLnBrk="1" hangingPunct="1">
              <a:buFont typeface="Arial" charset="0"/>
              <a:buChar char="•"/>
            </a:pPr>
            <a:r>
              <a:rPr lang="en-US" sz="1800"/>
              <a:t>Dissociation</a:t>
            </a:r>
          </a:p>
          <a:p>
            <a:pPr eaLnBrk="1" hangingPunct="1">
              <a:buFont typeface="Arial" charset="0"/>
              <a:buChar char="•"/>
            </a:pPr>
            <a:r>
              <a:rPr lang="en-US" sz="1800"/>
              <a:t>Tension reduction behaviors </a:t>
            </a:r>
          </a:p>
          <a:p>
            <a:pPr eaLnBrk="1" hangingPunct="1">
              <a:buFont typeface="Arial" charset="0"/>
              <a:buChar char="•"/>
            </a:pPr>
            <a:r>
              <a:rPr lang="en-US" sz="1800"/>
              <a:t>Somatization</a:t>
            </a:r>
          </a:p>
          <a:p>
            <a:pPr eaLnBrk="1" hangingPunct="1">
              <a:buFont typeface="Arial" charset="0"/>
              <a:buChar char="•"/>
            </a:pPr>
            <a:r>
              <a:rPr lang="en-US" sz="1800"/>
              <a:t>Symptoms with Trauma Exposure</a:t>
            </a:r>
          </a:p>
          <a:p>
            <a:pPr eaLnBrk="1" hangingPunct="1">
              <a:buFont typeface="Arial" charset="0"/>
              <a:buChar char="•"/>
            </a:pPr>
            <a:r>
              <a:rPr lang="en-US" sz="1800"/>
              <a:t>Cognitive disturbance</a:t>
            </a:r>
          </a:p>
          <a:p>
            <a:pPr eaLnBrk="1" hangingPunct="1">
              <a:buFont typeface="Arial" charset="0"/>
              <a:buChar char="•"/>
            </a:pPr>
            <a:r>
              <a:rPr lang="en-US" sz="1800"/>
              <a:t>Low self-esteem</a:t>
            </a:r>
          </a:p>
          <a:p>
            <a:pPr eaLnBrk="1" hangingPunct="1">
              <a:buFont typeface="Arial" charset="0"/>
              <a:buChar char="•"/>
            </a:pPr>
            <a:r>
              <a:rPr lang="en-US" sz="1800"/>
              <a:t>Self-blame</a:t>
            </a:r>
          </a:p>
          <a:p>
            <a:pPr eaLnBrk="1" hangingPunct="1">
              <a:buFont typeface="Arial" charset="0"/>
              <a:buChar char="•"/>
            </a:pPr>
            <a:r>
              <a:rPr lang="en-US" sz="1800"/>
              <a:t>Hopelessness</a:t>
            </a:r>
          </a:p>
          <a:p>
            <a:pPr eaLnBrk="1" hangingPunct="1">
              <a:buFont typeface="Arial" charset="0"/>
              <a:buChar char="•"/>
            </a:pPr>
            <a:r>
              <a:rPr lang="en-US" sz="1800"/>
              <a:t>Expectations of rejection</a:t>
            </a:r>
          </a:p>
        </p:txBody>
      </p:sp>
      <p:sp>
        <p:nvSpPr>
          <p:cNvPr id="19460" name="TextBox 5"/>
          <p:cNvSpPr txBox="1">
            <a:spLocks noChangeArrowheads="1"/>
          </p:cNvSpPr>
          <p:nvPr/>
        </p:nvSpPr>
        <p:spPr bwMode="auto">
          <a:xfrm>
            <a:off x="4260850" y="3062288"/>
            <a:ext cx="4143375" cy="397033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 typeface="Arial" charset="0"/>
              <a:buChar char="•"/>
            </a:pPr>
            <a:r>
              <a:rPr lang="en-US" sz="1800"/>
              <a:t>Preoccupation with danger</a:t>
            </a:r>
          </a:p>
          <a:p>
            <a:pPr eaLnBrk="1" hangingPunct="1">
              <a:buFont typeface="Arial" charset="0"/>
              <a:buChar char="•"/>
            </a:pPr>
            <a:r>
              <a:rPr lang="en-US" sz="1800"/>
              <a:t>Mood disturbance</a:t>
            </a:r>
          </a:p>
          <a:p>
            <a:pPr eaLnBrk="1" hangingPunct="1">
              <a:buFont typeface="Arial" charset="0"/>
              <a:buChar char="•"/>
            </a:pPr>
            <a:r>
              <a:rPr lang="en-US" sz="1800"/>
              <a:t>Binge-purge eating </a:t>
            </a:r>
          </a:p>
          <a:p>
            <a:pPr eaLnBrk="1" hangingPunct="1">
              <a:buFont typeface="Arial" charset="0"/>
              <a:buChar char="•"/>
            </a:pPr>
            <a:r>
              <a:rPr lang="en-US" sz="1800"/>
              <a:t>Impulsive aggression/sociality </a:t>
            </a:r>
          </a:p>
          <a:p>
            <a:pPr eaLnBrk="1" hangingPunct="1">
              <a:buFont typeface="Arial" charset="0"/>
              <a:buChar char="•"/>
            </a:pPr>
            <a:r>
              <a:rPr lang="en-US" sz="1800"/>
              <a:t>Self-mutilation</a:t>
            </a:r>
          </a:p>
          <a:p>
            <a:pPr eaLnBrk="1" hangingPunct="1">
              <a:buFont typeface="Arial" charset="0"/>
              <a:buChar char="•"/>
            </a:pPr>
            <a:r>
              <a:rPr lang="en-US" sz="1800"/>
              <a:t>Depression</a:t>
            </a:r>
          </a:p>
          <a:p>
            <a:pPr eaLnBrk="1" hangingPunct="1">
              <a:buFont typeface="Arial" charset="0"/>
              <a:buChar char="•"/>
            </a:pPr>
            <a:r>
              <a:rPr lang="en-US" sz="1800"/>
              <a:t>Anxiety</a:t>
            </a:r>
          </a:p>
          <a:p>
            <a:pPr eaLnBrk="1" hangingPunct="1">
              <a:buFont typeface="Arial" charset="0"/>
              <a:buChar char="•"/>
            </a:pPr>
            <a:r>
              <a:rPr lang="en-US" sz="1800"/>
              <a:t>Self-Hatred</a:t>
            </a:r>
          </a:p>
          <a:p>
            <a:pPr eaLnBrk="1" hangingPunct="1">
              <a:buFont typeface="Arial" charset="0"/>
              <a:buChar char="•"/>
            </a:pPr>
            <a:r>
              <a:rPr lang="en-US" sz="1800"/>
              <a:t>Substance Abuse </a:t>
            </a:r>
          </a:p>
          <a:p>
            <a:pPr eaLnBrk="1" hangingPunct="1">
              <a:buFont typeface="Arial" charset="0"/>
              <a:buChar char="•"/>
            </a:pPr>
            <a:r>
              <a:rPr lang="en-US" sz="1800"/>
              <a:t>Self-Destructive/Risk-Taking Behavior</a:t>
            </a:r>
          </a:p>
          <a:p>
            <a:pPr eaLnBrk="1" hangingPunct="1">
              <a:buFont typeface="Arial" charset="0"/>
              <a:buChar char="•"/>
            </a:pPr>
            <a:r>
              <a:rPr lang="en-US" sz="1800"/>
              <a:t>Revictimization</a:t>
            </a:r>
          </a:p>
          <a:p>
            <a:pPr eaLnBrk="1" hangingPunct="1">
              <a:buFont typeface="Arial" charset="0"/>
              <a:buChar char="•"/>
            </a:pPr>
            <a:r>
              <a:rPr lang="en-US" sz="1800"/>
              <a:t>Medical and Somatic Concerns</a:t>
            </a:r>
          </a:p>
          <a:p>
            <a:pPr eaLnBrk="1" hangingPunct="1">
              <a:buFont typeface="Arial" charset="0"/>
              <a:buChar char="•"/>
            </a:pPr>
            <a:endParaRPr lang="en-US" sz="1800"/>
          </a:p>
          <a:p>
            <a:pPr eaLnBrk="1" hangingPunct="1">
              <a:buFont typeface="Arial" charset="0"/>
              <a:buChar char="•"/>
            </a:pPr>
            <a:endParaRPr lang="en-US" sz="180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52311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Title 1"/>
          <p:cNvSpPr>
            <a:spLocks noGrp="1"/>
          </p:cNvSpPr>
          <p:nvPr>
            <p:ph type="title"/>
          </p:nvPr>
        </p:nvSpPr>
        <p:spPr>
          <a:xfrm>
            <a:off x="90488" y="142875"/>
            <a:ext cx="8596312" cy="284163"/>
          </a:xfrm>
        </p:spPr>
        <p:txBody>
          <a:bodyPr>
            <a:normAutofit fontScale="90000"/>
          </a:bodyPr>
          <a:lstStyle/>
          <a:p>
            <a:pPr eaLnBrk="1" hangingPunct="1"/>
            <a:r>
              <a:rPr lang="en-US" sz="2800">
                <a:latin typeface="Copperplate" charset="0"/>
                <a:ea typeface="ＭＳ Ｐゴシック" charset="0"/>
                <a:cs typeface="Copperplate" charset="0"/>
              </a:rPr>
              <a:t>Complex Trauma:  Conceptualization</a:t>
            </a:r>
          </a:p>
        </p:txBody>
      </p:sp>
      <p:sp>
        <p:nvSpPr>
          <p:cNvPr id="3" name="Content Placeholder 2"/>
          <p:cNvSpPr>
            <a:spLocks noGrp="1"/>
          </p:cNvSpPr>
          <p:nvPr>
            <p:ph idx="1"/>
          </p:nvPr>
        </p:nvSpPr>
        <p:spPr>
          <a:xfrm>
            <a:off x="457200" y="615950"/>
            <a:ext cx="8229600" cy="6242050"/>
          </a:xfrm>
        </p:spPr>
        <p:txBody>
          <a:bodyPr rtlCol="0">
            <a:noAutofit/>
          </a:bodyPr>
          <a:lstStyle/>
          <a:p>
            <a:pPr eaLnBrk="1" fontAlgn="auto" hangingPunct="1">
              <a:spcAft>
                <a:spcPts val="0"/>
              </a:spcAft>
              <a:buFont typeface="Arial"/>
              <a:buChar char="•"/>
              <a:defRPr/>
            </a:pPr>
            <a:r>
              <a:rPr lang="en-US" sz="2000" dirty="0" smtClean="0">
                <a:ea typeface="+mn-ea"/>
                <a:cs typeface="+mn-cs"/>
              </a:rPr>
              <a:t>Alterations in regulation of affective impulses (difficulties with affect regulation, self-soothing behaviors; self-destructiveness)</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smtClean="0">
                <a:ea typeface="+mn-ea"/>
                <a:cs typeface="+mn-cs"/>
              </a:rPr>
              <a:t>Alterations in attention and consciousness (more prominent emphasis on dissociative experiences; depersonalization)</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smtClean="0">
                <a:ea typeface="+mn-ea"/>
                <a:cs typeface="+mn-cs"/>
              </a:rPr>
              <a:t>Alterations in self-perception (includes chronic guilt, shame, feeling responsible, inaccurate self worth)</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smtClean="0">
                <a:ea typeface="+mn-ea"/>
                <a:cs typeface="+mn-cs"/>
              </a:rPr>
              <a:t>Alterations in perception of the perpetrator (incorporation of belief system in beliefs or actions)</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smtClean="0">
                <a:ea typeface="+mn-ea"/>
                <a:cs typeface="+mn-cs"/>
              </a:rPr>
              <a:t>Alterations in relationships to others (including lack of trust and intimacy)</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err="1" smtClean="0">
                <a:ea typeface="+mn-ea"/>
                <a:cs typeface="+mn-cs"/>
              </a:rPr>
              <a:t>Somatization</a:t>
            </a:r>
            <a:r>
              <a:rPr lang="en-US" sz="2000" dirty="0" smtClean="0">
                <a:ea typeface="+mn-ea"/>
                <a:cs typeface="+mn-cs"/>
              </a:rPr>
              <a:t> and medical problems (includes psychosomatic and poorer physical health)</a:t>
            </a:r>
          </a:p>
          <a:p>
            <a:pPr eaLnBrk="1" fontAlgn="auto" hangingPunct="1">
              <a:spcAft>
                <a:spcPts val="0"/>
              </a:spcAft>
              <a:buFont typeface="Arial" pitchFamily="-111" charset="0"/>
              <a:buNone/>
              <a:defRPr/>
            </a:pPr>
            <a:endParaRPr lang="en-US" sz="2000" dirty="0" smtClean="0">
              <a:ea typeface="+mn-ea"/>
              <a:cs typeface="+mn-cs"/>
            </a:endParaRPr>
          </a:p>
          <a:p>
            <a:pPr eaLnBrk="1" fontAlgn="auto" hangingPunct="1">
              <a:spcAft>
                <a:spcPts val="0"/>
              </a:spcAft>
              <a:buFont typeface="Arial"/>
              <a:buChar char="•"/>
              <a:defRPr/>
            </a:pPr>
            <a:r>
              <a:rPr lang="en-US" sz="2000" dirty="0" smtClean="0">
                <a:ea typeface="+mn-ea"/>
                <a:cs typeface="+mn-cs"/>
              </a:rPr>
              <a:t>Alterations in systems of meaning (</a:t>
            </a:r>
            <a:r>
              <a:rPr lang="en-US" sz="2000" dirty="0" err="1" smtClean="0">
                <a:ea typeface="+mn-ea"/>
                <a:cs typeface="+mn-cs"/>
              </a:rPr>
              <a:t>Courtois</a:t>
            </a:r>
            <a:r>
              <a:rPr lang="en-US" sz="2000" dirty="0" smtClean="0">
                <a:ea typeface="+mn-ea"/>
                <a:cs typeface="+mn-cs"/>
              </a:rPr>
              <a:t>, 2008)</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85523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7" name="Title 1"/>
          <p:cNvSpPr>
            <a:spLocks noGrp="1"/>
          </p:cNvSpPr>
          <p:nvPr>
            <p:ph type="title"/>
          </p:nvPr>
        </p:nvSpPr>
        <p:spPr>
          <a:xfrm>
            <a:off x="457200" y="0"/>
            <a:ext cx="8229600" cy="1246188"/>
          </a:xfrm>
        </p:spPr>
        <p:txBody>
          <a:bodyPr/>
          <a:lstStyle/>
          <a:p>
            <a:pPr eaLnBrk="1" hangingPunct="1"/>
            <a:r>
              <a:rPr lang="en-US" sz="3200">
                <a:latin typeface="Copperplate" charset="0"/>
                <a:ea typeface="ＭＳ Ｐゴシック" charset="0"/>
                <a:cs typeface="Copperplate" charset="0"/>
              </a:rPr>
              <a:t>complex trauma:  Impact on Functioning (Briere, 1996)</a:t>
            </a:r>
          </a:p>
        </p:txBody>
      </p:sp>
      <p:sp>
        <p:nvSpPr>
          <p:cNvPr id="34818" name="Content Placeholder 2"/>
          <p:cNvSpPr>
            <a:spLocks noGrp="1"/>
          </p:cNvSpPr>
          <p:nvPr>
            <p:ph idx="1"/>
          </p:nvPr>
        </p:nvSpPr>
        <p:spPr>
          <a:xfrm>
            <a:off x="0" y="1079500"/>
            <a:ext cx="8996363" cy="5778500"/>
          </a:xfrm>
        </p:spPr>
        <p:txBody>
          <a:bodyPr/>
          <a:lstStyle/>
          <a:p>
            <a:pPr eaLnBrk="1" hangingPunct="1">
              <a:lnSpc>
                <a:spcPct val="80000"/>
              </a:lnSpc>
              <a:buFont typeface="Arial" charset="0"/>
              <a:buNone/>
            </a:pPr>
            <a:r>
              <a:rPr lang="en-US" sz="800">
                <a:latin typeface="Calibri" charset="0"/>
                <a:ea typeface="ＭＳ Ｐゴシック" charset="0"/>
                <a:cs typeface="ＭＳ Ｐゴシック" charset="0"/>
              </a:rPr>
              <a:t> </a:t>
            </a:r>
          </a:p>
          <a:p>
            <a:pPr eaLnBrk="1" hangingPunct="1">
              <a:lnSpc>
                <a:spcPct val="80000"/>
              </a:lnSpc>
            </a:pPr>
            <a:r>
              <a:rPr lang="en-US" sz="2000">
                <a:latin typeface="Calibri" charset="0"/>
                <a:ea typeface="ＭＳ Ｐゴシック" charset="0"/>
                <a:cs typeface="ＭＳ Ｐゴシック" charset="0"/>
              </a:rPr>
              <a:t>Impacts </a:t>
            </a:r>
            <a:r>
              <a:rPr lang="en-US" sz="2000" b="1">
                <a:latin typeface="Calibri" charset="0"/>
                <a:ea typeface="ＭＳ Ｐゴシック" charset="0"/>
                <a:cs typeface="ＭＳ Ｐゴシック" charset="0"/>
              </a:rPr>
              <a:t>preverbal associations </a:t>
            </a:r>
            <a:r>
              <a:rPr lang="en-US" sz="2000">
                <a:latin typeface="Calibri" charset="0"/>
                <a:ea typeface="ＭＳ Ｐゴシック" charset="0"/>
                <a:cs typeface="ＭＳ Ｐゴシック" charset="0"/>
              </a:rPr>
              <a:t>and implicit, </a:t>
            </a:r>
            <a:r>
              <a:rPr lang="en-US" sz="2000" b="1">
                <a:latin typeface="Calibri" charset="0"/>
                <a:ea typeface="ＭＳ Ｐゴシック" charset="0"/>
                <a:cs typeface="ＭＳ Ｐゴシック" charset="0"/>
              </a:rPr>
              <a:t>internalized relational schemata</a:t>
            </a:r>
            <a:r>
              <a:rPr lang="en-US" sz="2000">
                <a:latin typeface="Calibri" charset="0"/>
                <a:ea typeface="ＭＳ Ｐゴシック" charset="0"/>
                <a:cs typeface="ＭＳ Ｐゴシック" charset="0"/>
              </a:rPr>
              <a:t>.  </a:t>
            </a:r>
          </a:p>
          <a:p>
            <a:pPr lvl="1" eaLnBrk="1" hangingPunct="1">
              <a:lnSpc>
                <a:spcPct val="80000"/>
              </a:lnSpc>
              <a:buFont typeface="Arial" charset="0"/>
              <a:buChar char="•"/>
            </a:pPr>
            <a:r>
              <a:rPr lang="en-US" sz="1800">
                <a:latin typeface="Calibri" charset="0"/>
                <a:ea typeface="ＭＳ Ｐゴシック" charset="0"/>
              </a:rPr>
              <a:t>Trauma before language:  nonnarrative, sensorimotor</a:t>
            </a:r>
          </a:p>
          <a:p>
            <a:pPr lvl="1" eaLnBrk="1" hangingPunct="1">
              <a:lnSpc>
                <a:spcPct val="80000"/>
              </a:lnSpc>
              <a:buFont typeface="Arial" charset="0"/>
              <a:buChar char="•"/>
            </a:pPr>
            <a:r>
              <a:rPr lang="en-US" sz="1800">
                <a:latin typeface="Calibri" charset="0"/>
                <a:ea typeface="ＭＳ Ｐゴシック" charset="0"/>
              </a:rPr>
              <a:t>Implicit sensory recollection is devoid of autobiographic material</a:t>
            </a:r>
          </a:p>
          <a:p>
            <a:pPr lvl="1" eaLnBrk="1" hangingPunct="1">
              <a:lnSpc>
                <a:spcPct val="80000"/>
              </a:lnSpc>
              <a:buFont typeface="Arial" charset="0"/>
              <a:buChar char="•"/>
            </a:pPr>
            <a:r>
              <a:rPr lang="en-US" sz="1800">
                <a:latin typeface="Calibri" charset="0"/>
                <a:ea typeface="ＭＳ Ｐゴシック" charset="0"/>
              </a:rPr>
              <a:t>Intrusion of unexpected sensation</a:t>
            </a:r>
          </a:p>
          <a:p>
            <a:pPr eaLnBrk="1" hangingPunct="1">
              <a:lnSpc>
                <a:spcPct val="80000"/>
              </a:lnSpc>
            </a:pPr>
            <a:r>
              <a:rPr lang="en-US" sz="2000">
                <a:latin typeface="Calibri" charset="0"/>
                <a:ea typeface="ＭＳ Ｐゴシック" charset="0"/>
                <a:cs typeface="ＭＳ Ｐゴシック" charset="0"/>
              </a:rPr>
              <a:t>Brain and psychological systems for encoding, organizing, and processing </a:t>
            </a:r>
            <a:r>
              <a:rPr lang="en-US" sz="2000" b="1">
                <a:latin typeface="Calibri" charset="0"/>
                <a:ea typeface="ＭＳ Ｐゴシック" charset="0"/>
                <a:cs typeface="ＭＳ Ｐゴシック" charset="0"/>
              </a:rPr>
              <a:t>explicit narrative memory are bypassed or flooded </a:t>
            </a:r>
            <a:r>
              <a:rPr lang="en-US" sz="2000">
                <a:latin typeface="Calibri" charset="0"/>
                <a:ea typeface="ＭＳ Ｐゴシック" charset="0"/>
                <a:cs typeface="ＭＳ Ｐゴシック" charset="0"/>
              </a:rPr>
              <a:t>by emotional input resulting in implicit, </a:t>
            </a:r>
            <a:r>
              <a:rPr lang="en-US" sz="2000" b="1">
                <a:latin typeface="Calibri" charset="0"/>
                <a:ea typeface="ＭＳ Ｐゴシック" charset="0"/>
                <a:cs typeface="ＭＳ Ｐゴシック" charset="0"/>
              </a:rPr>
              <a:t>less integrated, sensory recollections</a:t>
            </a:r>
            <a:r>
              <a:rPr lang="en-US" sz="2000">
                <a:latin typeface="Calibri" charset="0"/>
                <a:ea typeface="ＭＳ Ｐゴシック" charset="0"/>
                <a:cs typeface="ＭＳ Ｐゴシック" charset="0"/>
              </a:rPr>
              <a:t>.</a:t>
            </a:r>
          </a:p>
          <a:p>
            <a:pPr eaLnBrk="1" hangingPunct="1">
              <a:lnSpc>
                <a:spcPct val="80000"/>
              </a:lnSpc>
            </a:pPr>
            <a:r>
              <a:rPr lang="en-US" sz="2000" b="1">
                <a:latin typeface="Calibri" charset="0"/>
                <a:ea typeface="ＭＳ Ｐゴシック" charset="0"/>
                <a:cs typeface="ＭＳ Ｐゴシック" charset="0"/>
              </a:rPr>
              <a:t>Conditioned emotional response </a:t>
            </a:r>
            <a:r>
              <a:rPr lang="en-US" sz="2000">
                <a:latin typeface="Calibri" charset="0"/>
                <a:ea typeface="ＭＳ Ｐゴシック" charset="0"/>
                <a:cs typeface="ＭＳ Ｐゴシック" charset="0"/>
              </a:rPr>
              <a:t>to abuse-related stimuli:  Encoded as simple associations that are evoked--</a:t>
            </a:r>
            <a:r>
              <a:rPr lang="en-US" sz="2000" b="1">
                <a:latin typeface="Calibri" charset="0"/>
                <a:ea typeface="ＭＳ Ｐゴシック" charset="0"/>
                <a:cs typeface="ＭＳ Ｐゴシック" charset="0"/>
              </a:rPr>
              <a:t>not elaborated upon or remembered</a:t>
            </a:r>
            <a:r>
              <a:rPr lang="en-US" sz="2000">
                <a:latin typeface="Calibri" charset="0"/>
                <a:ea typeface="ＭＳ Ｐゴシック" charset="0"/>
                <a:cs typeface="ＭＳ Ｐゴシック" charset="0"/>
              </a:rPr>
              <a:t>—embedded in generalized,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fear structures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of brain.</a:t>
            </a:r>
          </a:p>
          <a:p>
            <a:pPr eaLnBrk="1" hangingPunct="1">
              <a:lnSpc>
                <a:spcPct val="80000"/>
              </a:lnSpc>
            </a:pPr>
            <a:r>
              <a:rPr lang="en-US" sz="2000" b="1">
                <a:latin typeface="Calibri" charset="0"/>
                <a:ea typeface="ＭＳ Ｐゴシック" charset="0"/>
                <a:cs typeface="ＭＳ Ｐゴシック" charset="0"/>
              </a:rPr>
              <a:t>Feeling tones, sensorimotor activity</a:t>
            </a:r>
            <a:r>
              <a:rPr lang="en-US" sz="2000">
                <a:latin typeface="Calibri" charset="0"/>
                <a:ea typeface="ＭＳ Ｐゴシック" charset="0"/>
                <a:cs typeface="ＭＳ Ｐゴシック" charset="0"/>
              </a:rPr>
              <a:t>, and disparate shards of inner material constitute the </a:t>
            </a:r>
            <a:r>
              <a:rPr lang="ja-JP" altLang="en-US" sz="2000">
                <a:latin typeface="Calibri" charset="0"/>
                <a:ea typeface="ＭＳ Ｐゴシック" charset="0"/>
                <a:cs typeface="ＭＳ Ｐゴシック" charset="0"/>
              </a:rPr>
              <a:t>“</a:t>
            </a:r>
            <a:r>
              <a:rPr lang="en-US" altLang="ja-JP" sz="2000" b="1">
                <a:latin typeface="Calibri" charset="0"/>
                <a:ea typeface="ＭＳ Ｐゴシック" charset="0"/>
                <a:cs typeface="ＭＳ Ｐゴシック" charset="0"/>
              </a:rPr>
              <a:t>organizing element</a:t>
            </a:r>
            <a:r>
              <a:rPr lang="en-US" altLang="ja-JP" sz="2000">
                <a:latin typeface="Calibri" charset="0"/>
                <a:ea typeface="ＭＳ Ｐゴシック" charset="0"/>
                <a:cs typeface="ＭＳ Ｐゴシック" charset="0"/>
              </a:rPr>
              <a:t>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of the psyche and dominate its functioning as opposed to discrete cognitions, episodic memories, or narratives.  </a:t>
            </a:r>
          </a:p>
          <a:p>
            <a:pPr eaLnBrk="1" hangingPunct="1">
              <a:lnSpc>
                <a:spcPct val="80000"/>
              </a:lnSpc>
            </a:pPr>
            <a:r>
              <a:rPr lang="en-US" sz="2000" b="1">
                <a:latin typeface="Calibri" charset="0"/>
                <a:ea typeface="ＭＳ Ｐゴシック" charset="0"/>
                <a:cs typeface="ＭＳ Ｐゴシック" charset="0"/>
              </a:rPr>
              <a:t>Attachment styles in adulthood</a:t>
            </a:r>
            <a:r>
              <a:rPr lang="en-US" sz="2000">
                <a:latin typeface="Calibri" charset="0"/>
                <a:ea typeface="ＭＳ Ｐゴシック" charset="0"/>
                <a:cs typeface="ＭＳ Ｐゴシック" charset="0"/>
              </a:rPr>
              <a:t>: </a:t>
            </a:r>
          </a:p>
          <a:p>
            <a:pPr lvl="1" eaLnBrk="1" hangingPunct="1">
              <a:lnSpc>
                <a:spcPct val="80000"/>
              </a:lnSpc>
              <a:buFont typeface="Arial" charset="0"/>
              <a:buChar char="•"/>
            </a:pPr>
            <a:r>
              <a:rPr lang="en-US" sz="2000">
                <a:latin typeface="Calibri" charset="0"/>
                <a:ea typeface="ＭＳ Ｐゴシック" charset="0"/>
              </a:rPr>
              <a:t>Fearful—high need for acceptance, compliant, avoidance of intimacy; </a:t>
            </a:r>
          </a:p>
          <a:p>
            <a:pPr lvl="1" eaLnBrk="1" hangingPunct="1">
              <a:lnSpc>
                <a:spcPct val="80000"/>
              </a:lnSpc>
              <a:buFont typeface="Arial" charset="0"/>
              <a:buChar char="•"/>
            </a:pPr>
            <a:r>
              <a:rPr lang="en-US" sz="2000">
                <a:latin typeface="Calibri" charset="0"/>
                <a:ea typeface="ＭＳ Ｐゴシック" charset="0"/>
              </a:rPr>
              <a:t>Preoccupied—high need for acceptance, but attain through relationship</a:t>
            </a:r>
          </a:p>
          <a:p>
            <a:pPr lvl="1" eaLnBrk="1" hangingPunct="1">
              <a:lnSpc>
                <a:spcPct val="80000"/>
              </a:lnSpc>
              <a:buFont typeface="Arial" charset="0"/>
              <a:buChar char="•"/>
            </a:pPr>
            <a:r>
              <a:rPr lang="en-US" sz="2000">
                <a:latin typeface="Calibri" charset="0"/>
                <a:ea typeface="ＭＳ Ｐゴシック" charset="0"/>
              </a:rPr>
              <a:t>Avoidant/Dismissing—Self-reliance; avoid relationships </a:t>
            </a:r>
          </a:p>
          <a:p>
            <a:pPr eaLnBrk="1" hangingPunct="1">
              <a:lnSpc>
                <a:spcPct val="80000"/>
              </a:lnSpc>
            </a:pPr>
            <a:r>
              <a:rPr lang="en-US" sz="2000" b="1">
                <a:latin typeface="Calibri" charset="0"/>
                <a:ea typeface="ＭＳ Ｐゴシック" charset="0"/>
                <a:cs typeface="ＭＳ Ｐゴシック" charset="0"/>
              </a:rPr>
              <a:t>Narrative/autobiographical memories </a:t>
            </a:r>
            <a:r>
              <a:rPr lang="en-US" sz="2000">
                <a:latin typeface="Calibri" charset="0"/>
                <a:ea typeface="ＭＳ Ｐゴシック" charset="0"/>
                <a:cs typeface="ＭＳ Ｐゴシック" charset="0"/>
              </a:rPr>
              <a:t>of maltreatment may be </a:t>
            </a:r>
            <a:r>
              <a:rPr lang="en-US" sz="2000" b="1">
                <a:latin typeface="Calibri" charset="0"/>
                <a:ea typeface="ＭＳ Ｐゴシック" charset="0"/>
                <a:cs typeface="ＭＳ Ｐゴシック" charset="0"/>
              </a:rPr>
              <a:t>explicit</a:t>
            </a:r>
            <a:r>
              <a:rPr lang="en-US" sz="2000">
                <a:latin typeface="Calibri" charset="0"/>
                <a:ea typeface="ＭＳ Ｐゴシック" charset="0"/>
                <a:cs typeface="ＭＳ Ｐゴシック" charset="0"/>
              </a:rPr>
              <a:t> and autobiographical  and </a:t>
            </a:r>
            <a:r>
              <a:rPr lang="en-US" sz="2000" b="1">
                <a:latin typeface="Calibri" charset="0"/>
                <a:ea typeface="ＭＳ Ｐゴシック" charset="0"/>
                <a:cs typeface="ＭＳ Ｐゴシック" charset="0"/>
              </a:rPr>
              <a:t>trigger</a:t>
            </a:r>
            <a:r>
              <a:rPr lang="en-US" sz="2000">
                <a:latin typeface="Calibri" charset="0"/>
                <a:ea typeface="ＭＳ Ｐゴシック" charset="0"/>
                <a:cs typeface="ＭＳ Ｐゴシック" charset="0"/>
              </a:rPr>
              <a:t> distressing and avoided </a:t>
            </a:r>
            <a:r>
              <a:rPr lang="en-US" sz="2000" b="1">
                <a:latin typeface="Calibri" charset="0"/>
                <a:ea typeface="ＭＳ Ｐゴシック" charset="0"/>
                <a:cs typeface="ＭＳ Ｐゴシック" charset="0"/>
              </a:rPr>
              <a:t>implicit</a:t>
            </a:r>
            <a:r>
              <a:rPr lang="en-US" sz="2000">
                <a:latin typeface="Calibri" charset="0"/>
                <a:ea typeface="ＭＳ Ｐゴシック" charset="0"/>
                <a:cs typeface="ＭＳ Ｐゴシック" charset="0"/>
              </a:rPr>
              <a:t> reactions</a:t>
            </a:r>
          </a:p>
          <a:p>
            <a:pPr eaLnBrk="1" hangingPunct="1">
              <a:lnSpc>
                <a:spcPct val="80000"/>
              </a:lnSpc>
            </a:pPr>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55098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457200" y="0"/>
            <a:ext cx="8229600" cy="1103313"/>
          </a:xfrm>
        </p:spPr>
        <p:txBody>
          <a:bodyPr>
            <a:normAutofit fontScale="90000"/>
          </a:bodyPr>
          <a:lstStyle/>
          <a:p>
            <a:r>
              <a:rPr lang="en-US" sz="4000">
                <a:latin typeface="Copperplate" charset="0"/>
                <a:ea typeface="ＭＳ Ｐゴシック" charset="0"/>
                <a:cs typeface="Copperplate" charset="0"/>
              </a:rPr>
              <a:t>Overview of Infant Trauma </a:t>
            </a:r>
            <a:br>
              <a:rPr lang="en-US" sz="4000">
                <a:latin typeface="Copperplate" charset="0"/>
                <a:ea typeface="ＭＳ Ｐゴシック" charset="0"/>
                <a:cs typeface="Copperplate" charset="0"/>
              </a:rPr>
            </a:br>
            <a:r>
              <a:rPr lang="en-US" sz="3200">
                <a:latin typeface="Copperplate" charset="0"/>
                <a:ea typeface="ＭＳ Ｐゴシック" charset="0"/>
                <a:cs typeface="Copperplate" charset="0"/>
              </a:rPr>
              <a:t>(Schore, 2003)</a:t>
            </a:r>
          </a:p>
        </p:txBody>
      </p:sp>
      <p:sp>
        <p:nvSpPr>
          <p:cNvPr id="35842" name="Rectangle 3"/>
          <p:cNvSpPr>
            <a:spLocks noGrp="1" noChangeArrowheads="1"/>
          </p:cNvSpPr>
          <p:nvPr>
            <p:ph type="body" idx="1"/>
          </p:nvPr>
        </p:nvSpPr>
        <p:spPr>
          <a:xfrm>
            <a:off x="457200" y="1103313"/>
            <a:ext cx="8229600" cy="5618162"/>
          </a:xfrm>
        </p:spPr>
        <p:txBody>
          <a:bodyPr>
            <a:normAutofit lnSpcReduction="10000"/>
          </a:bodyPr>
          <a:lstStyle/>
          <a:p>
            <a:pPr lvl="1">
              <a:lnSpc>
                <a:spcPct val="90000"/>
              </a:lnSpc>
              <a:spcBef>
                <a:spcPct val="25000"/>
              </a:spcBef>
              <a:spcAft>
                <a:spcPct val="25000"/>
              </a:spcAft>
              <a:buFont typeface="Arial" charset="0"/>
              <a:buNone/>
            </a:pPr>
            <a:endParaRPr lang="en-US" sz="1400">
              <a:latin typeface="Calibri" charset="0"/>
              <a:ea typeface="ＭＳ Ｐゴシック" charset="0"/>
            </a:endParaRPr>
          </a:p>
          <a:p>
            <a:pPr>
              <a:lnSpc>
                <a:spcPct val="80000"/>
              </a:lnSpc>
            </a:pPr>
            <a:r>
              <a:rPr lang="en-US" sz="1900" b="1">
                <a:latin typeface="Calibri" charset="0"/>
                <a:ea typeface="ＭＳ Ｐゴシック" charset="0"/>
                <a:cs typeface="ＭＳ Ｐゴシック" charset="0"/>
              </a:rPr>
              <a:t>Arousal and caregiving</a:t>
            </a:r>
            <a:r>
              <a:rPr lang="en-US" sz="1900">
                <a:latin typeface="Calibri" charset="0"/>
                <a:ea typeface="ＭＳ Ｐゴシック" charset="0"/>
                <a:cs typeface="ＭＳ Ｐゴシック" charset="0"/>
              </a:rPr>
              <a:t>:  Levels of brain arousal in infants differ depending on caregiving.  Nurtured children show normal arousal; neglected--low arousal; abused--high arousal.</a:t>
            </a:r>
          </a:p>
          <a:p>
            <a:pPr>
              <a:lnSpc>
                <a:spcPct val="80000"/>
              </a:lnSpc>
            </a:pPr>
            <a:r>
              <a:rPr lang="en-US" sz="1900" b="1">
                <a:latin typeface="Calibri" charset="0"/>
                <a:ea typeface="ＭＳ Ｐゴシック" charset="0"/>
                <a:cs typeface="ＭＳ Ｐゴシック" charset="0"/>
              </a:rPr>
              <a:t>First State– Hyperarousal</a:t>
            </a:r>
            <a:r>
              <a:rPr lang="en-US" sz="1900">
                <a:latin typeface="Calibri" charset="0"/>
                <a:ea typeface="ＭＳ Ｐゴシック" charset="0"/>
                <a:cs typeface="ＭＳ Ｐゴシック" charset="0"/>
              </a:rPr>
              <a:t>:</a:t>
            </a:r>
          </a:p>
          <a:p>
            <a:pPr lvl="1">
              <a:lnSpc>
                <a:spcPct val="80000"/>
              </a:lnSpc>
            </a:pPr>
            <a:r>
              <a:rPr lang="en-US" sz="1600">
                <a:latin typeface="Calibri" charset="0"/>
                <a:ea typeface="ＭＳ Ｐゴシック" charset="0"/>
              </a:rPr>
              <a:t>Initiated by the sympathetic nervous system and a distress response.  Accompanied by the stress hormone corticotropin releasing factor (regulates noradrenaline and adrenaline)</a:t>
            </a:r>
            <a:endParaRPr lang="en-US" sz="1900">
              <a:latin typeface="Calibri" charset="0"/>
              <a:ea typeface="ＭＳ Ｐゴシック" charset="0"/>
            </a:endParaRPr>
          </a:p>
          <a:p>
            <a:pPr>
              <a:lnSpc>
                <a:spcPct val="80000"/>
              </a:lnSpc>
            </a:pPr>
            <a:r>
              <a:rPr lang="en-US" sz="1900" b="1">
                <a:latin typeface="Calibri" charset="0"/>
                <a:ea typeface="ＭＳ Ｐゴシック" charset="0"/>
                <a:cs typeface="ＭＳ Ｐゴシック" charset="0"/>
              </a:rPr>
              <a:t>Second State– Dissociation</a:t>
            </a:r>
            <a:r>
              <a:rPr lang="en-US" sz="1900">
                <a:latin typeface="Calibri" charset="0"/>
                <a:ea typeface="ＭＳ Ｐゴシック" charset="0"/>
                <a:cs typeface="ＭＳ Ｐゴシック" charset="0"/>
              </a:rPr>
              <a:t>:</a:t>
            </a:r>
          </a:p>
          <a:p>
            <a:pPr lvl="1">
              <a:lnSpc>
                <a:spcPct val="80000"/>
              </a:lnSpc>
            </a:pPr>
            <a:r>
              <a:rPr lang="en-US" sz="1600">
                <a:latin typeface="Calibri" charset="0"/>
                <a:ea typeface="ＭＳ Ｐゴシック" charset="0"/>
              </a:rPr>
              <a:t>Initiated by the parasympathetic nervous system and a response involving numbing, avoidance, compliance, and restricted affect.  Mediated by high levels of behavior-inhibiting cortisol and opioids.  Induces severe dysregulation of right hemisphere.</a:t>
            </a:r>
          </a:p>
          <a:p>
            <a:pPr lvl="1">
              <a:lnSpc>
                <a:spcPct val="80000"/>
              </a:lnSpc>
            </a:pP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Early trauma more so than later trauma has a greater impact on the development of dissociative behaviors.</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(Owaga et al., 1997; as stated by Schore, p. 69)</a:t>
            </a:r>
            <a:endParaRPr lang="en-US" altLang="ja-JP" sz="1600">
              <a:latin typeface="Calibri" charset="0"/>
              <a:ea typeface="ＭＳ Ｐゴシック" charset="0"/>
            </a:endParaRPr>
          </a:p>
          <a:p>
            <a:pPr>
              <a:lnSpc>
                <a:spcPct val="90000"/>
              </a:lnSpc>
              <a:spcBef>
                <a:spcPct val="25000"/>
              </a:spcBef>
              <a:spcAft>
                <a:spcPct val="25000"/>
              </a:spcAft>
            </a:pPr>
            <a:r>
              <a:rPr lang="en-US" sz="2000" b="1">
                <a:latin typeface="Calibri" charset="0"/>
                <a:ea typeface="ＭＳ Ｐゴシック" charset="0"/>
                <a:cs typeface="ＭＳ Ｐゴシック" charset="0"/>
              </a:rPr>
              <a:t>Brain chemistry and traumatic relational interaction</a:t>
            </a:r>
            <a:r>
              <a:rPr lang="en-US" sz="1600">
                <a:latin typeface="Calibri" charset="0"/>
                <a:ea typeface="ＭＳ Ｐゴシック" charset="0"/>
                <a:cs typeface="ＭＳ Ｐゴシック" charset="0"/>
              </a:rPr>
              <a:t>:</a:t>
            </a:r>
          </a:p>
          <a:p>
            <a:pPr marL="742950" lvl="2" indent="-342900">
              <a:lnSpc>
                <a:spcPct val="90000"/>
              </a:lnSpc>
              <a:spcBef>
                <a:spcPct val="25000"/>
              </a:spcBef>
              <a:spcAft>
                <a:spcPct val="25000"/>
              </a:spcAft>
            </a:pPr>
            <a:r>
              <a:rPr lang="en-US" sz="1600">
                <a:latin typeface="Calibri" charset="0"/>
                <a:ea typeface="ＭＳ Ｐゴシック" charset="0"/>
              </a:rPr>
              <a:t>Increased production of key neurotransmitters which impedes early brain development and alter interaction of neurotransmitters and receptors</a:t>
            </a:r>
            <a:endParaRPr lang="en-US" sz="1600">
              <a:latin typeface="Calibri" charset="0"/>
              <a:ea typeface="ＭＳ Ｐゴシック" charset="0"/>
              <a:cs typeface="ＭＳ Ｐゴシック" charset="0"/>
            </a:endParaRPr>
          </a:p>
          <a:p>
            <a:pPr>
              <a:lnSpc>
                <a:spcPct val="90000"/>
              </a:lnSpc>
              <a:spcBef>
                <a:spcPct val="25000"/>
              </a:spcBef>
              <a:spcAft>
                <a:spcPct val="25000"/>
              </a:spcAft>
            </a:pPr>
            <a:r>
              <a:rPr lang="en-US" sz="1600">
                <a:latin typeface="Calibri" charset="0"/>
                <a:ea typeface="ＭＳ Ｐゴシック" charset="0"/>
                <a:cs typeface="ＭＳ Ｐゴシック" charset="0"/>
              </a:rPr>
              <a:t>An infant with an early history of </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cumulative trauma</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must utilize defensive projective identification to cope with interactive stress that disorganizes the developing self. (Mordecai, 1995; Khan, 1974; as stated by Schore, p. 68)</a:t>
            </a:r>
          </a:p>
          <a:p>
            <a:pPr>
              <a:lnSpc>
                <a:spcPct val="90000"/>
              </a:lnSpc>
              <a:spcBef>
                <a:spcPct val="25000"/>
              </a:spcBef>
              <a:spcAft>
                <a:spcPct val="25000"/>
              </a:spcAft>
            </a:pPr>
            <a:r>
              <a:rPr lang="en-US" sz="1600">
                <a:latin typeface="Calibri" charset="0"/>
                <a:ea typeface="ＭＳ Ｐゴシック" charset="0"/>
                <a:cs typeface="ＭＳ Ｐゴシック" charset="0"/>
              </a:rPr>
              <a:t>Second generation</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effects of trauma are transferred by attachment patters from parent to child</a:t>
            </a:r>
          </a:p>
          <a:p>
            <a:pPr>
              <a:lnSpc>
                <a:spcPct val="90000"/>
              </a:lnSpc>
              <a:spcBef>
                <a:spcPct val="25000"/>
              </a:spcBef>
              <a:spcAft>
                <a:spcPct val="25000"/>
              </a:spcAft>
            </a:pPr>
            <a:endParaRPr lang="en-US" sz="1600">
              <a:latin typeface="Calibri" charset="0"/>
              <a:ea typeface="ＭＳ Ｐゴシック" charset="0"/>
              <a:cs typeface="ＭＳ Ｐゴシック" charset="0"/>
            </a:endParaRPr>
          </a:p>
          <a:p>
            <a:pPr>
              <a:lnSpc>
                <a:spcPct val="90000"/>
              </a:lnSpc>
              <a:spcBef>
                <a:spcPct val="25000"/>
              </a:spcBef>
              <a:spcAft>
                <a:spcPct val="25000"/>
              </a:spcAft>
            </a:pPr>
            <a:endParaRPr lang="en-US" sz="1600">
              <a:latin typeface="Calibri" charset="0"/>
              <a:ea typeface="ＭＳ Ｐゴシック" charset="0"/>
              <a:cs typeface="ＭＳ Ｐゴシック" charset="0"/>
            </a:endParaRPr>
          </a:p>
          <a:p>
            <a:pPr lvl="1">
              <a:lnSpc>
                <a:spcPct val="80000"/>
              </a:lnSpc>
              <a:buFont typeface="Arial" charset="0"/>
              <a:buNone/>
            </a:pPr>
            <a:endParaRPr lang="en-US" sz="1900">
              <a:latin typeface="Calibri" charset="0"/>
              <a:ea typeface="ＭＳ Ｐゴシック" charset="0"/>
            </a:endParaRPr>
          </a:p>
          <a:p>
            <a:pPr lvl="1">
              <a:lnSpc>
                <a:spcPct val="80000"/>
              </a:lnSpc>
            </a:pPr>
            <a:endParaRPr lang="en-US" sz="1900">
              <a:latin typeface="Calibri" charset="0"/>
              <a:ea typeface="ＭＳ Ｐゴシック" charset="0"/>
            </a:endParaRPr>
          </a:p>
          <a:p>
            <a:pPr lvl="1">
              <a:lnSpc>
                <a:spcPct val="90000"/>
              </a:lnSpc>
              <a:spcBef>
                <a:spcPct val="25000"/>
              </a:spcBef>
              <a:spcAft>
                <a:spcPct val="25000"/>
              </a:spcAft>
            </a:pPr>
            <a:endParaRPr lang="en-US" sz="1400">
              <a:latin typeface="Calibri"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32978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0"/>
            <a:ext cx="8229600" cy="688975"/>
          </a:xfrm>
        </p:spPr>
        <p:txBody>
          <a:bodyPr/>
          <a:lstStyle/>
          <a:p>
            <a:r>
              <a:rPr lang="en-US" sz="3200">
                <a:latin typeface="Copperplate" charset="0"/>
                <a:ea typeface="ＭＳ Ｐゴシック" charset="0"/>
                <a:cs typeface="Copperplate" charset="0"/>
              </a:rPr>
              <a:t>Cognitive and Behavioral Impact</a:t>
            </a:r>
          </a:p>
        </p:txBody>
      </p:sp>
      <p:sp>
        <p:nvSpPr>
          <p:cNvPr id="36866" name="Content Placeholder 2"/>
          <p:cNvSpPr>
            <a:spLocks noGrp="1"/>
          </p:cNvSpPr>
          <p:nvPr>
            <p:ph idx="1"/>
          </p:nvPr>
        </p:nvSpPr>
        <p:spPr>
          <a:xfrm>
            <a:off x="225425" y="688975"/>
            <a:ext cx="8461375" cy="5946775"/>
          </a:xfrm>
        </p:spPr>
        <p:txBody>
          <a:bodyPr>
            <a:normAutofit lnSpcReduction="10000"/>
          </a:bodyPr>
          <a:lstStyle/>
          <a:p>
            <a:r>
              <a:rPr lang="en-US" sz="2000">
                <a:latin typeface="Calibri" charset="0"/>
                <a:ea typeface="ＭＳ Ｐゴシック" charset="0"/>
                <a:cs typeface="ＭＳ Ｐゴシック" charset="0"/>
              </a:rPr>
              <a:t>Behavior can be conceptualized as a form of memory.</a:t>
            </a:r>
          </a:p>
          <a:p>
            <a:r>
              <a:rPr lang="en-US" sz="2000">
                <a:latin typeface="Calibri" charset="0"/>
                <a:ea typeface="ＭＳ Ｐゴシック" charset="0"/>
                <a:cs typeface="ＭＳ Ｐゴシック" charset="0"/>
              </a:rPr>
              <a:t>May reflect Internalization of attachment patterns and caregivers:</a:t>
            </a:r>
          </a:p>
          <a:p>
            <a:pPr lvl="1"/>
            <a:r>
              <a:rPr lang="en-US" sz="2000">
                <a:latin typeface="Calibri" charset="0"/>
                <a:ea typeface="ＭＳ Ｐゴシック" charset="0"/>
              </a:rPr>
              <a:t>Risk-taking</a:t>
            </a:r>
          </a:p>
          <a:p>
            <a:pPr lvl="1"/>
            <a:r>
              <a:rPr lang="en-US" sz="2000">
                <a:latin typeface="Calibri" charset="0"/>
                <a:ea typeface="ＭＳ Ｐゴシック" charset="0"/>
              </a:rPr>
              <a:t>Poor self-care</a:t>
            </a:r>
          </a:p>
          <a:p>
            <a:pPr lvl="1"/>
            <a:r>
              <a:rPr lang="en-US" sz="2000">
                <a:latin typeface="Calibri" charset="0"/>
                <a:ea typeface="ＭＳ Ｐゴシック" charset="0"/>
              </a:rPr>
              <a:t>Revictimization</a:t>
            </a:r>
          </a:p>
          <a:p>
            <a:pPr lvl="1"/>
            <a:r>
              <a:rPr lang="en-US" sz="2000">
                <a:latin typeface="Calibri" charset="0"/>
                <a:ea typeface="ＭＳ Ｐゴシック" charset="0"/>
              </a:rPr>
              <a:t>Impulsive behaviors (incapacity to tolerate affect)</a:t>
            </a:r>
          </a:p>
          <a:p>
            <a:pPr lvl="1"/>
            <a:r>
              <a:rPr lang="en-US" sz="2000">
                <a:latin typeface="Calibri" charset="0"/>
                <a:ea typeface="ＭＳ Ｐゴシック" charset="0"/>
              </a:rPr>
              <a:t>Aggression, violence</a:t>
            </a:r>
          </a:p>
          <a:p>
            <a:r>
              <a:rPr lang="en-US" sz="2000">
                <a:latin typeface="Calibri" charset="0"/>
                <a:ea typeface="ＭＳ Ｐゴシック" charset="0"/>
                <a:cs typeface="ＭＳ Ｐゴシック" charset="0"/>
              </a:rPr>
              <a:t>Disturbs capacity for cognitive processing.  Prevents or threatens development of coherent thoughts and beliefs which may preclude narration and limit or obliterate meaning</a:t>
            </a:r>
          </a:p>
          <a:p>
            <a:r>
              <a:rPr lang="en-US" sz="2000">
                <a:latin typeface="Calibri" charset="0"/>
                <a:ea typeface="ＭＳ Ｐゴシック" charset="0"/>
                <a:cs typeface="ＭＳ Ｐゴシック" charset="0"/>
              </a:rPr>
              <a:t>Cognitions are separated from affect/sensation/body</a:t>
            </a:r>
          </a:p>
          <a:p>
            <a:r>
              <a:rPr lang="en-US" sz="2000">
                <a:latin typeface="Calibri" charset="0"/>
                <a:ea typeface="ＭＳ Ｐゴシック" charset="0"/>
                <a:cs typeface="ＭＳ Ｐゴシック" charset="0"/>
              </a:rPr>
              <a:t>Challenges and destroys cherished beliefs</a:t>
            </a:r>
          </a:p>
          <a:p>
            <a:pPr lvl="1"/>
            <a:r>
              <a:rPr lang="en-US" sz="1600">
                <a:latin typeface="Calibri" charset="0"/>
                <a:ea typeface="ＭＳ Ｐゴシック" charset="0"/>
                <a:cs typeface="ＭＳ Ｐゴシック" charset="0"/>
              </a:rPr>
              <a:t>Cognitive </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retructuring</a:t>
            </a:r>
            <a:r>
              <a:rPr lang="ja-JP" altLang="en-US" sz="1600">
                <a:latin typeface="Calibri" charset="0"/>
                <a:ea typeface="ＭＳ Ｐゴシック" charset="0"/>
                <a:cs typeface="ＭＳ Ｐゴシック" charset="0"/>
              </a:rPr>
              <a:t>”</a:t>
            </a:r>
            <a:r>
              <a:rPr lang="en-US" altLang="ja-JP" sz="1600">
                <a:latin typeface="Calibri" charset="0"/>
                <a:ea typeface="ＭＳ Ｐゴシック" charset="0"/>
                <a:cs typeface="ＭＳ Ｐゴシック" charset="0"/>
              </a:rPr>
              <a:t> may not make any sense or be possible</a:t>
            </a:r>
          </a:p>
          <a:p>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People</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s previctim view of self and the world involves the basic assumptions about invulnerability, personal safety, others as mostly trustworthy, and a just world. Trauma introduces new data that are incompatible with these assumptions. Following exposure to trauma, people are hypervigilant and can experience self-blame, survivor guilt, distrusts, and alienation.</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  (Paivio &amp; Pascua-Leone, 2010, p. 21)</a:t>
            </a: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82509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Title 1"/>
          <p:cNvSpPr>
            <a:spLocks noGrp="1"/>
          </p:cNvSpPr>
          <p:nvPr>
            <p:ph type="title"/>
          </p:nvPr>
        </p:nvSpPr>
        <p:spPr>
          <a:xfrm>
            <a:off x="604838" y="0"/>
            <a:ext cx="8081962" cy="546100"/>
          </a:xfrm>
        </p:spPr>
        <p:txBody>
          <a:bodyPr>
            <a:normAutofit fontScale="90000"/>
          </a:bodyPr>
          <a:lstStyle/>
          <a:p>
            <a:r>
              <a:rPr lang="en-US" sz="3200">
                <a:latin typeface="Copperplate" charset="0"/>
                <a:ea typeface="ＭＳ Ｐゴシック" charset="0"/>
                <a:cs typeface="Copperplate" charset="0"/>
              </a:rPr>
              <a:t>Affective Impact</a:t>
            </a:r>
          </a:p>
        </p:txBody>
      </p:sp>
      <p:sp>
        <p:nvSpPr>
          <p:cNvPr id="37890" name="Content Placeholder 2"/>
          <p:cNvSpPr>
            <a:spLocks noGrp="1"/>
          </p:cNvSpPr>
          <p:nvPr>
            <p:ph idx="1"/>
          </p:nvPr>
        </p:nvSpPr>
        <p:spPr>
          <a:xfrm>
            <a:off x="153988" y="546100"/>
            <a:ext cx="8842375" cy="6053138"/>
          </a:xfrm>
        </p:spPr>
        <p:txBody>
          <a:bodyPr/>
          <a:lstStyle/>
          <a:p>
            <a:pPr>
              <a:buFont typeface="Arial" charset="0"/>
              <a:buNone/>
            </a:pPr>
            <a:r>
              <a:rPr lang="en-US" sz="2000" b="1" u="sng">
                <a:latin typeface="Calibri" charset="0"/>
                <a:ea typeface="ＭＳ Ｐゴシック" charset="0"/>
                <a:cs typeface="ＭＳ Ｐゴシック" charset="0"/>
              </a:rPr>
              <a:t>Alexithymia develops:</a:t>
            </a:r>
            <a:endParaRPr lang="en-US" sz="2000" u="sng">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Condition of being: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Without words for feelings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—difficulty recognizing basic feeling states </a:t>
            </a:r>
          </a:p>
          <a:p>
            <a:r>
              <a:rPr lang="en-US" sz="2000">
                <a:latin typeface="Calibri" charset="0"/>
                <a:ea typeface="ＭＳ Ｐゴシック" charset="0"/>
                <a:cs typeface="ＭＳ Ｐゴシック" charset="0"/>
              </a:rPr>
              <a:t>Continuum.  Higher with: addictions, pain, physical/psychosomatic illnesses, trauma</a:t>
            </a:r>
          </a:p>
          <a:p>
            <a:r>
              <a:rPr lang="en-US" sz="2000">
                <a:latin typeface="Calibri" charset="0"/>
                <a:ea typeface="ＭＳ Ｐゴシック" charset="0"/>
                <a:cs typeface="ＭＳ Ｐゴシック" charset="0"/>
              </a:rPr>
              <a:t>Impairments in affective development lead to undifferentiated, vague, diffuse emotions</a:t>
            </a:r>
          </a:p>
          <a:p>
            <a:r>
              <a:rPr lang="en-US" sz="2000">
                <a:latin typeface="Calibri" charset="0"/>
                <a:ea typeface="ＭＳ Ｐゴシック" charset="0"/>
                <a:cs typeface="ＭＳ Ｐゴシック" charset="0"/>
              </a:rPr>
              <a:t>Emotional reactions expressed somatically—physiological features of affects but little verbalization of thoughts and feelings</a:t>
            </a:r>
          </a:p>
          <a:p>
            <a:r>
              <a:rPr lang="en-US" sz="2000">
                <a:latin typeface="Calibri" charset="0"/>
                <a:ea typeface="ＭＳ Ｐゴシック" charset="0"/>
                <a:cs typeface="ＭＳ Ｐゴシック" charset="0"/>
              </a:rPr>
              <a:t>Fail to process cognitive/affective dimensions of emotions consciously.  Without conscious awareness, focus on somatic component of emotional arousal. </a:t>
            </a:r>
          </a:p>
          <a:p>
            <a:r>
              <a:rPr lang="en-US" sz="2000">
                <a:latin typeface="Calibri" charset="0"/>
                <a:ea typeface="ＭＳ Ｐゴシック" charset="0"/>
                <a:cs typeface="ＭＳ Ｐゴシック" charset="0"/>
              </a:rPr>
              <a:t>Difficulties range from complete inability to experience feelings to problems knowing, naming, and/or differentiating feelings.</a:t>
            </a:r>
          </a:p>
          <a:p>
            <a:r>
              <a:rPr lang="en-US" sz="2000">
                <a:latin typeface="Calibri" charset="0"/>
                <a:ea typeface="ＭＳ Ｐゴシック" charset="0"/>
                <a:cs typeface="ＭＳ Ｐゴシック" charset="0"/>
              </a:rPr>
              <a:t>Impaired ability to use emotions as signals</a:t>
            </a:r>
          </a:p>
          <a:p>
            <a:r>
              <a:rPr lang="en-US" sz="2000">
                <a:latin typeface="Calibri" charset="0"/>
                <a:ea typeface="ＭＳ Ｐゴシック" charset="0"/>
                <a:cs typeface="ＭＳ Ｐゴシック" charset="0"/>
              </a:rPr>
              <a:t>Can</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t discern physical sensations from psychological feelings</a:t>
            </a:r>
          </a:p>
          <a:p>
            <a:r>
              <a:rPr lang="en-US" sz="2000">
                <a:latin typeface="Calibri" charset="0"/>
                <a:ea typeface="ＭＳ Ｐゴシック" charset="0"/>
                <a:cs typeface="ＭＳ Ｐゴシック" charset="0"/>
              </a:rPr>
              <a:t>Can</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t describe nuances to sensations/feelings</a:t>
            </a:r>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22421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Title 1"/>
          <p:cNvSpPr>
            <a:spLocks noGrp="1"/>
          </p:cNvSpPr>
          <p:nvPr>
            <p:ph type="title"/>
          </p:nvPr>
        </p:nvSpPr>
        <p:spPr>
          <a:xfrm>
            <a:off x="457200" y="274638"/>
            <a:ext cx="8229600" cy="817562"/>
          </a:xfrm>
        </p:spPr>
        <p:txBody>
          <a:bodyPr/>
          <a:lstStyle/>
          <a:p>
            <a:r>
              <a:rPr lang="en-US" sz="3200">
                <a:latin typeface="Copperplate" charset="0"/>
                <a:ea typeface="ＭＳ Ｐゴシック" charset="0"/>
                <a:cs typeface="Copperplate" charset="0"/>
              </a:rPr>
              <a:t>Affective Impact</a:t>
            </a:r>
          </a:p>
        </p:txBody>
      </p:sp>
      <p:sp>
        <p:nvSpPr>
          <p:cNvPr id="38914" name="Content Placeholder 2"/>
          <p:cNvSpPr>
            <a:spLocks noGrp="1"/>
          </p:cNvSpPr>
          <p:nvPr>
            <p:ph idx="1"/>
          </p:nvPr>
        </p:nvSpPr>
        <p:spPr>
          <a:xfrm>
            <a:off x="307975" y="1092200"/>
            <a:ext cx="8378825" cy="5554663"/>
          </a:xfrm>
        </p:spPr>
        <p:txBody>
          <a:bodyPr>
            <a:normAutofit fontScale="92500" lnSpcReduction="10000"/>
          </a:bodyPr>
          <a:lstStyle/>
          <a:p>
            <a:pPr eaLnBrk="1" hangingPunct="1"/>
            <a:r>
              <a:rPr lang="en-US" sz="2000">
                <a:latin typeface="Calibri" charset="0"/>
                <a:ea typeface="ＭＳ Ｐゴシック" charset="0"/>
                <a:cs typeface="ＭＳ Ｐゴシック" charset="0"/>
              </a:rPr>
              <a:t>Dissociation and avoidance strategies employed</a:t>
            </a:r>
          </a:p>
          <a:p>
            <a:pPr eaLnBrk="1" hangingPunct="1"/>
            <a:r>
              <a:rPr lang="en-US" sz="2000">
                <a:latin typeface="Calibri" charset="0"/>
                <a:ea typeface="ＭＳ Ｐゴシック" charset="0"/>
                <a:cs typeface="ＭＳ Ｐゴシック" charset="0"/>
              </a:rPr>
              <a:t>Affective instability</a:t>
            </a:r>
          </a:p>
          <a:p>
            <a:pPr eaLnBrk="1" hangingPunct="1"/>
            <a:r>
              <a:rPr lang="en-US" sz="2000">
                <a:latin typeface="Calibri" charset="0"/>
                <a:ea typeface="ＭＳ Ｐゴシック" charset="0"/>
                <a:cs typeface="ＭＳ Ｐゴシック" charset="0"/>
              </a:rPr>
              <a:t>Inability to terminate dysphoric states</a:t>
            </a:r>
          </a:p>
          <a:p>
            <a:pPr eaLnBrk="1" hangingPunct="1"/>
            <a:r>
              <a:rPr lang="en-US" sz="2000">
                <a:latin typeface="Calibri" charset="0"/>
                <a:ea typeface="ＭＳ Ｐゴシック" charset="0"/>
                <a:cs typeface="ＭＳ Ｐゴシック" charset="0"/>
              </a:rPr>
              <a:t>Inability to experience or sustain positive emotions</a:t>
            </a:r>
          </a:p>
          <a:p>
            <a:pPr eaLnBrk="1" hangingPunct="1"/>
            <a:r>
              <a:rPr lang="en-US" sz="2000">
                <a:latin typeface="Calibri" charset="0"/>
                <a:ea typeface="ＭＳ Ｐゴシック" charset="0"/>
                <a:cs typeface="ＭＳ Ｐゴシック" charset="0"/>
              </a:rPr>
              <a:t>Inadequate modulation of emotion—hyperresponsive and hyporesponsive; moody</a:t>
            </a:r>
          </a:p>
          <a:p>
            <a:pPr eaLnBrk="1" hangingPunct="1"/>
            <a:endParaRPr lang="en-US" sz="2000">
              <a:latin typeface="Calibri" charset="0"/>
              <a:ea typeface="ＭＳ Ｐゴシック" charset="0"/>
              <a:cs typeface="ＭＳ Ｐゴシック" charset="0"/>
            </a:endParaRPr>
          </a:p>
          <a:p>
            <a:pPr eaLnBrk="1" hangingPunct="1"/>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Affective disruptions including underregulation and overcontrol of emotion, are at the heart of disturbances stemming from trauma, particularly complex trauma. Affect dysregulation problems in childhood can interfere with core developmental tasks and become habitual ways of dealing with affective experience. Moreover, dysregulation of this kind can result in long-term impairments in functioning, including chronic depression and anxiety; difficulties recognizing and describing emotional experience (alexithymia); numbing of affective experience; anger control problems and self-esteem and interpersonal difficulties…</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 (Paivio &amp; Pascua-Leone, 2010, p. 26)</a:t>
            </a:r>
          </a:p>
          <a:p>
            <a:pPr eaLnBrk="1" hangingPunct="1"/>
            <a:endParaRPr lang="en-US" sz="2000">
              <a:latin typeface="Calibri" charset="0"/>
              <a:ea typeface="ＭＳ Ｐゴシック" charset="0"/>
              <a:cs typeface="ＭＳ Ｐゴシック" charset="0"/>
            </a:endParaRPr>
          </a:p>
          <a:p>
            <a:pPr eaLnBrk="1" hangingPunct="1"/>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a:p>
            <a:pPr>
              <a:buFont typeface="Arial" charset="0"/>
              <a:buNone/>
            </a:pPr>
            <a:r>
              <a:rPr lang="en-US" sz="2000">
                <a:latin typeface="Calibri" charset="0"/>
                <a:ea typeface="ＭＳ Ｐゴシック" charset="0"/>
                <a:cs typeface="ＭＳ Ｐゴシック" charset="0"/>
              </a:rPr>
              <a:t> </a:t>
            </a:r>
          </a:p>
          <a:p>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39226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3555</Words>
  <Application>Microsoft Macintosh PowerPoint</Application>
  <PresentationFormat>On-screen Show (4:3)</PresentationFormat>
  <Paragraphs>322</Paragraphs>
  <Slides>21</Slides>
  <Notes>2</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Office Theme</vt:lpstr>
      <vt:lpstr>Complex Trauma </vt:lpstr>
      <vt:lpstr>Complex Trauma</vt:lpstr>
      <vt:lpstr>Complex Posttraumatic Syndromes</vt:lpstr>
      <vt:lpstr>Complex Trauma:  Conceptualization</vt:lpstr>
      <vt:lpstr>complex trauma:  Impact on Functioning (Briere, 1996)</vt:lpstr>
      <vt:lpstr>Overview of Infant Trauma  (Schore, 2003)</vt:lpstr>
      <vt:lpstr>Cognitive and Behavioral Impact</vt:lpstr>
      <vt:lpstr>Affective Impact</vt:lpstr>
      <vt:lpstr>Affective Impact</vt:lpstr>
      <vt:lpstr>Implicit and Explicit Memory (Siegel, 1999)</vt:lpstr>
      <vt:lpstr>Neurobiological Impact</vt:lpstr>
      <vt:lpstr> Interpersonal Neurobiology  (Siegel, 1999, 2011) </vt:lpstr>
      <vt:lpstr>Neurobiology of Attachment  (Schore, 2003; Siegel, 2010)</vt:lpstr>
      <vt:lpstr>Neurobiology of Attachment  (Schore, 2003; Siegel, 2010)</vt:lpstr>
      <vt:lpstr>Affect Regulation &amp; Attachment Overview  (Schore, 2003)</vt:lpstr>
      <vt:lpstr>Long-Term Developmental Implications:  Attachment Theory</vt:lpstr>
      <vt:lpstr>Assessment</vt:lpstr>
      <vt:lpstr>Assessment</vt:lpstr>
      <vt:lpstr>Slide 19</vt:lpstr>
      <vt:lpstr>Slide 20</vt:lpstr>
      <vt:lpstr>Psychotherapeutic Implications:  Complex Trauma Relational Themes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Complex Trauma: Contributions from  Jungian Psychoanalysis and Depth Psychology</dc:title>
  <dc:creator>Helen Marlo</dc:creator>
  <cp:lastModifiedBy>Hannah Yanow</cp:lastModifiedBy>
  <cp:revision>4</cp:revision>
  <dcterms:created xsi:type="dcterms:W3CDTF">2016-01-18T19:00:12Z</dcterms:created>
  <dcterms:modified xsi:type="dcterms:W3CDTF">2016-01-18T19:00:39Z</dcterms:modified>
</cp:coreProperties>
</file>